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handoutMasterIdLst>
    <p:handoutMasterId r:id="rId25"/>
  </p:handoutMasterIdLst>
  <p:sldIdLst>
    <p:sldId id="278" r:id="rId2"/>
    <p:sldId id="276" r:id="rId3"/>
    <p:sldId id="256" r:id="rId4"/>
    <p:sldId id="258" r:id="rId5"/>
    <p:sldId id="260" r:id="rId6"/>
    <p:sldId id="266" r:id="rId7"/>
    <p:sldId id="261" r:id="rId8"/>
    <p:sldId id="283" r:id="rId9"/>
    <p:sldId id="284" r:id="rId10"/>
    <p:sldId id="285" r:id="rId11"/>
    <p:sldId id="289" r:id="rId12"/>
    <p:sldId id="286" r:id="rId13"/>
    <p:sldId id="287" r:id="rId14"/>
    <p:sldId id="288" r:id="rId15"/>
    <p:sldId id="262" r:id="rId16"/>
    <p:sldId id="267" r:id="rId17"/>
    <p:sldId id="269" r:id="rId18"/>
    <p:sldId id="279" r:id="rId19"/>
    <p:sldId id="280" r:id="rId20"/>
    <p:sldId id="281" r:id="rId21"/>
    <p:sldId id="264" r:id="rId22"/>
    <p:sldId id="265" r:id="rId23"/>
    <p:sldId id="290" r:id="rId24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44" autoAdjust="0"/>
    <p:restoredTop sz="94660"/>
  </p:normalViewPr>
  <p:slideViewPr>
    <p:cSldViewPr snapToGrid="0">
      <p:cViewPr varScale="1">
        <p:scale>
          <a:sx n="32" d="100"/>
          <a:sy n="32" d="100"/>
        </p:scale>
        <p:origin x="2442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EC0D6661-B5CD-9379-5227-D2826E600A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DF5592D-1036-371C-2D36-E787DAFC28D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5250B4-9DC7-44D0-8896-E7A9CC4339B0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25D9E38-E407-1AC1-9F51-0E694E096F9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2404BD6-AF6E-3ABC-DB75-A68E5EC82A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1790E2-5BC8-47A6-A3C0-244FA50C8D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41689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BAEE7-E770-4826-ACF1-347A15C5385E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B2E4-1337-4D56-A851-9B3373A8ACB7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B0170E4B-2278-871C-CE87-CFA6F080A6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8858" r="18858" b="3292"/>
          <a:stretch/>
        </p:blipFill>
        <p:spPr>
          <a:xfrm>
            <a:off x="0" y="0"/>
            <a:ext cx="12192000" cy="149806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0290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BAEE7-E770-4826-ACF1-347A15C5385E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B2E4-1337-4D56-A851-9B3373A8AC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832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BAEE7-E770-4826-ACF1-347A15C5385E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B2E4-1337-4D56-A851-9B3373A8AC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6341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BAEE7-E770-4826-ACF1-347A15C5385E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B2E4-1337-4D56-A851-9B3373A8ACB7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622AAF01-FEF3-023B-675F-F9AD34C774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0389"/>
          <a:stretch/>
        </p:blipFill>
        <p:spPr>
          <a:xfrm>
            <a:off x="0" y="-1"/>
            <a:ext cx="12192000" cy="865481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6161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BAEE7-E770-4826-ACF1-347A15C5385E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B2E4-1337-4D56-A851-9B3373A8ACB7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CA29C92-7C49-8DD6-0331-3860127D92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0389"/>
          <a:stretch/>
        </p:blipFill>
        <p:spPr>
          <a:xfrm>
            <a:off x="0" y="-1"/>
            <a:ext cx="12192000" cy="2013247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5362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BAEE7-E770-4826-ACF1-347A15C5385E}" type="datetimeFigureOut">
              <a:rPr lang="ko-KR" altLang="en-US" smtClean="0"/>
              <a:t>2023-10-16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BB2E4-1337-4D56-A851-9B3373A8AC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73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7" r:id="rId5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jpeg"/><Relationship Id="rId7" Type="http://schemas.openxmlformats.org/officeDocument/2006/relationships/image" Target="../media/image15.jpeg"/><Relationship Id="rId12" Type="http://schemas.openxmlformats.org/officeDocument/2006/relationships/image" Target="../media/image2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0" Type="http://schemas.openxmlformats.org/officeDocument/2006/relationships/image" Target="../media/image18.jpeg"/><Relationship Id="rId4" Type="http://schemas.openxmlformats.org/officeDocument/2006/relationships/image" Target="../media/image13.png"/><Relationship Id="rId9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png"/><Relationship Id="rId18" Type="http://schemas.openxmlformats.org/officeDocument/2006/relationships/image" Target="../media/image36.jpeg"/><Relationship Id="rId26" Type="http://schemas.openxmlformats.org/officeDocument/2006/relationships/image" Target="../media/image44.jpeg"/><Relationship Id="rId3" Type="http://schemas.microsoft.com/office/2007/relationships/hdphoto" Target="../media/hdphoto2.wdp"/><Relationship Id="rId21" Type="http://schemas.openxmlformats.org/officeDocument/2006/relationships/image" Target="../media/image39.jpeg"/><Relationship Id="rId34" Type="http://schemas.openxmlformats.org/officeDocument/2006/relationships/image" Target="../media/image52.pn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17" Type="http://schemas.openxmlformats.org/officeDocument/2006/relationships/image" Target="../media/image35.jpeg"/><Relationship Id="rId25" Type="http://schemas.openxmlformats.org/officeDocument/2006/relationships/image" Target="../media/image43.jpeg"/><Relationship Id="rId33" Type="http://schemas.openxmlformats.org/officeDocument/2006/relationships/image" Target="../media/image51.jpeg"/><Relationship Id="rId2" Type="http://schemas.openxmlformats.org/officeDocument/2006/relationships/image" Target="../media/image21.png"/><Relationship Id="rId16" Type="http://schemas.openxmlformats.org/officeDocument/2006/relationships/image" Target="../media/image34.jpeg"/><Relationship Id="rId20" Type="http://schemas.openxmlformats.org/officeDocument/2006/relationships/image" Target="../media/image38.jpeg"/><Relationship Id="rId29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24" Type="http://schemas.openxmlformats.org/officeDocument/2006/relationships/image" Target="../media/image42.jpeg"/><Relationship Id="rId32" Type="http://schemas.openxmlformats.org/officeDocument/2006/relationships/image" Target="../media/image50.jpeg"/><Relationship Id="rId5" Type="http://schemas.openxmlformats.org/officeDocument/2006/relationships/image" Target="../media/image23.jpeg"/><Relationship Id="rId15" Type="http://schemas.openxmlformats.org/officeDocument/2006/relationships/image" Target="../media/image33.jpeg"/><Relationship Id="rId23" Type="http://schemas.openxmlformats.org/officeDocument/2006/relationships/image" Target="../media/image41.jpeg"/><Relationship Id="rId28" Type="http://schemas.openxmlformats.org/officeDocument/2006/relationships/image" Target="../media/image46.jpeg"/><Relationship Id="rId10" Type="http://schemas.openxmlformats.org/officeDocument/2006/relationships/image" Target="../media/image28.jpeg"/><Relationship Id="rId19" Type="http://schemas.openxmlformats.org/officeDocument/2006/relationships/image" Target="../media/image37.jpeg"/><Relationship Id="rId31" Type="http://schemas.openxmlformats.org/officeDocument/2006/relationships/image" Target="../media/image49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Relationship Id="rId14" Type="http://schemas.openxmlformats.org/officeDocument/2006/relationships/image" Target="../media/image32.jpeg"/><Relationship Id="rId22" Type="http://schemas.openxmlformats.org/officeDocument/2006/relationships/image" Target="../media/image40.jpeg"/><Relationship Id="rId27" Type="http://schemas.openxmlformats.org/officeDocument/2006/relationships/image" Target="../media/image45.jpeg"/><Relationship Id="rId30" Type="http://schemas.openxmlformats.org/officeDocument/2006/relationships/image" Target="../media/image48.jpeg"/><Relationship Id="rId35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5.jpe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10" Type="http://schemas.openxmlformats.org/officeDocument/2006/relationships/image" Target="../media/image61.jpg"/><Relationship Id="rId4" Type="http://schemas.openxmlformats.org/officeDocument/2006/relationships/image" Target="../media/image56.jpeg"/><Relationship Id="rId9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5033F616-4C6C-FAAC-E159-5FB09FA48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8450" y="49450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2407F42A-F40F-02A0-FB2D-AE89C66E8A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405236"/>
              </p:ext>
            </p:extLst>
          </p:nvPr>
        </p:nvGraphicFramePr>
        <p:xfrm>
          <a:off x="1143939" y="1471963"/>
          <a:ext cx="9904122" cy="14184350"/>
        </p:xfrm>
        <a:graphic>
          <a:graphicData uri="http://schemas.openxmlformats.org/drawingml/2006/table">
            <a:tbl>
              <a:tblPr/>
              <a:tblGrid>
                <a:gridCol w="3092010">
                  <a:extLst>
                    <a:ext uri="{9D8B030D-6E8A-4147-A177-3AD203B41FA5}">
                      <a16:colId xmlns:a16="http://schemas.microsoft.com/office/drawing/2014/main" val="1768799372"/>
                    </a:ext>
                  </a:extLst>
                </a:gridCol>
                <a:gridCol w="6812112">
                  <a:extLst>
                    <a:ext uri="{9D8B030D-6E8A-4147-A177-3AD203B41FA5}">
                      <a16:colId xmlns:a16="http://schemas.microsoft.com/office/drawing/2014/main" val="2945410555"/>
                    </a:ext>
                  </a:extLst>
                </a:gridCol>
              </a:tblGrid>
              <a:tr h="1909909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1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HY헤드라인M" panose="02030600000101010101" pitchFamily="18" charset="-127"/>
                        </a:rPr>
                        <a:t>동문 기업 탐방</a:t>
                      </a:r>
                      <a:endParaRPr lang="ko-KR" altLang="en-US" sz="37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8625" marR="188625" marT="94312" marB="94312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3987034"/>
                  </a:ext>
                </a:extLst>
              </a:tr>
              <a:tr h="120868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7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상호</a:t>
                      </a:r>
                      <a:endParaRPr lang="ko-KR" altLang="en-US" sz="37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33609" marR="133609" marT="36939" marB="369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지성산업개발㈜</a:t>
                      </a:r>
                      <a:endParaRPr lang="ko-KR" altLang="en-US" sz="37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33609" marR="133609" marT="36939" marB="369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3184731"/>
                  </a:ext>
                </a:extLst>
              </a:tr>
              <a:tr h="120868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700" b="1" i="0" u="none" strike="noStrike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일시</a:t>
                      </a:r>
                      <a:endParaRPr lang="ko-KR" altLang="en-US" sz="3700" b="0" i="0" u="none" strike="noStrike">
                        <a:effectLst/>
                        <a:latin typeface="+mn-ea"/>
                        <a:ea typeface="+mn-ea"/>
                      </a:endParaRPr>
                    </a:p>
                  </a:txBody>
                  <a:tcPr marL="133609" marR="133609" marT="36939" marB="369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2023</a:t>
                      </a:r>
                      <a:r>
                        <a:rPr lang="ko-KR" altLang="en-US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r>
                        <a:rPr lang="ko-KR" altLang="en-US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 </a:t>
                      </a:r>
                      <a:r>
                        <a:rPr lang="en-US" altLang="ko-KR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en-US" sz="25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AM 11:00</a:t>
                      </a:r>
                      <a:endParaRPr lang="en-US" altLang="ko-KR" sz="37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33609" marR="133609" marT="36939" marB="3693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9667977"/>
                  </a:ext>
                </a:extLst>
              </a:tr>
              <a:tr h="140222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700" b="1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참석자</a:t>
                      </a:r>
                      <a:endParaRPr lang="ko-KR" altLang="en-US" sz="37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88625" marR="188625" marT="94312" marB="94312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3662263"/>
                  </a:ext>
                </a:extLst>
              </a:tr>
              <a:tr h="845484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2400" b="0" i="0" u="none" strike="noStrike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김용범 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경희대학교 경영대학원 총 동문회장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i="0" u="none" strike="noStrike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김정설</a:t>
                      </a: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경희대학교 경영대학원 총 동문회 비즈니스 네트워크 회장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i="0" u="none" strike="noStrike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곽호경</a:t>
                      </a: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경희대학교 경영대학원 총 동문회 비즈니스 네트워크 총무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i="0" u="none" strike="noStrike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김향숙</a:t>
                      </a: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경희대학교 경영대학원 총 동문회 비즈니스 네트워크 총무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김승우 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경희대학교 경영대학원 총 동문회 비즈니스 네트워크 총무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김지윤 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경희대학교 경영대학원 총 동문회 비즈니스 네트워크 총무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조상민 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경희대학교 경영대학원 총 동문회 비즈니스 네트워크 총무</a:t>
                      </a:r>
                      <a:r>
                        <a:rPr lang="en-US" altLang="ko-KR" sz="240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2400" b="0" i="0" u="none" strike="noStrike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188625" marR="188625" marT="94312" marB="94312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29174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7132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A840E472-2AEA-AB52-3F33-71EBA8C07F4E}"/>
              </a:ext>
            </a:extLst>
          </p:cNvPr>
          <p:cNvSpPr/>
          <p:nvPr/>
        </p:nvSpPr>
        <p:spPr>
          <a:xfrm>
            <a:off x="1904999" y="1952278"/>
            <a:ext cx="9056512" cy="2611906"/>
          </a:xfrm>
          <a:prstGeom prst="rect">
            <a:avLst/>
          </a:prstGeom>
          <a:solidFill>
            <a:srgbClr val="FFFFFF"/>
          </a:solidFill>
          <a:ln w="38100">
            <a:solidFill>
              <a:srgbClr val="404040"/>
            </a:solidFill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ko-KR" altLang="en-US" sz="5600" b="1" dirty="0">
                <a:solidFill>
                  <a:srgbClr val="40404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j-cs"/>
              </a:rPr>
              <a:t>기업탐방보고서</a:t>
            </a:r>
          </a:p>
        </p:txBody>
      </p:sp>
      <p:graphicFrame>
        <p:nvGraphicFramePr>
          <p:cNvPr id="10" name="표 10">
            <a:extLst>
              <a:ext uri="{FF2B5EF4-FFF2-40B4-BE49-F238E27FC236}">
                <a16:creationId xmlns:a16="http://schemas.microsoft.com/office/drawing/2014/main" id="{D54B9325-8F0E-CBF4-16EB-353AB8BA9B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118980"/>
              </p:ext>
            </p:extLst>
          </p:nvPr>
        </p:nvGraphicFramePr>
        <p:xfrm>
          <a:off x="2911642" y="9500742"/>
          <a:ext cx="7676147" cy="1146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1317">
                  <a:extLst>
                    <a:ext uri="{9D8B030D-6E8A-4147-A177-3AD203B41FA5}">
                      <a16:colId xmlns:a16="http://schemas.microsoft.com/office/drawing/2014/main" val="3602517358"/>
                    </a:ext>
                  </a:extLst>
                </a:gridCol>
                <a:gridCol w="4444830">
                  <a:extLst>
                    <a:ext uri="{9D8B030D-6E8A-4147-A177-3AD203B41FA5}">
                      <a16:colId xmlns:a16="http://schemas.microsoft.com/office/drawing/2014/main" val="927187724"/>
                    </a:ext>
                  </a:extLst>
                </a:gridCol>
              </a:tblGrid>
              <a:tr h="11469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3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기업명</a:t>
                      </a:r>
                    </a:p>
                  </a:txBody>
                  <a:tcPr marL="125730" marR="125730" marT="62865" marB="62865" anchor="ctr">
                    <a:lnR w="635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지성산업개발㈜</a:t>
                      </a:r>
                    </a:p>
                  </a:txBody>
                  <a:tcPr marL="125730" marR="125730" marT="62865" marB="62865" anchor="ctr">
                    <a:lnL w="635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5597384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593B2F63-90BB-F254-BA49-B69C0638E25D}"/>
              </a:ext>
            </a:extLst>
          </p:cNvPr>
          <p:cNvSpPr/>
          <p:nvPr/>
        </p:nvSpPr>
        <p:spPr>
          <a:xfrm>
            <a:off x="854765" y="0"/>
            <a:ext cx="198783" cy="162560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6605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3250BF8-C121-7C40-70E2-43ACEFA46B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858" r="18858" b="3292"/>
          <a:stretch/>
        </p:blipFill>
        <p:spPr>
          <a:xfrm>
            <a:off x="0" y="0"/>
            <a:ext cx="12192000" cy="2190047"/>
          </a:xfrm>
          <a:prstGeom prst="rect">
            <a:avLst/>
          </a:prstGeom>
          <a:ln>
            <a:noFill/>
          </a:ln>
        </p:spPr>
      </p:pic>
      <p:graphicFrame>
        <p:nvGraphicFramePr>
          <p:cNvPr id="17" name="표 17">
            <a:extLst>
              <a:ext uri="{FF2B5EF4-FFF2-40B4-BE49-F238E27FC236}">
                <a16:creationId xmlns:a16="http://schemas.microsoft.com/office/drawing/2014/main" id="{E71EB98F-C4DD-6F0A-55AE-792C25AE8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693523"/>
              </p:ext>
            </p:extLst>
          </p:nvPr>
        </p:nvGraphicFramePr>
        <p:xfrm>
          <a:off x="1155360" y="2954109"/>
          <a:ext cx="5159298" cy="120234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59298">
                  <a:extLst>
                    <a:ext uri="{9D8B030D-6E8A-4147-A177-3AD203B41FA5}">
                      <a16:colId xmlns:a16="http://schemas.microsoft.com/office/drawing/2014/main" val="721421567"/>
                    </a:ext>
                  </a:extLst>
                </a:gridCol>
              </a:tblGrid>
              <a:tr h="1129780"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800" b="1" kern="120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Ⅰ. </a:t>
                      </a:r>
                      <a:r>
                        <a:rPr lang="ko-KR" altLang="en-US" sz="2800" b="1" kern="120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대표자 소개</a:t>
                      </a:r>
                      <a:endParaRPr lang="ko-KR" altLang="en-US" sz="2800" b="1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1974860"/>
                  </a:ext>
                </a:extLst>
              </a:tr>
              <a:tr h="579580">
                <a:tc>
                  <a:txBody>
                    <a:bodyPr/>
                    <a:lstStyle/>
                    <a:p>
                      <a:pPr latinLnBrk="1"/>
                      <a:endParaRPr lang="ko-KR" altLang="en-US" sz="2800" b="1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55324992"/>
                  </a:ext>
                </a:extLst>
              </a:tr>
              <a:tr h="1090974"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800" b="1" kern="120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Ⅱ. </a:t>
                      </a:r>
                      <a:r>
                        <a:rPr lang="ko-KR" altLang="en-US" sz="2800" b="1" kern="120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기업 개요</a:t>
                      </a:r>
                      <a:endParaRPr lang="ko-KR" altLang="en-US" sz="2800" b="1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0082824"/>
                  </a:ext>
                </a:extLst>
              </a:tr>
              <a:tr h="660432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8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 </a:t>
                      </a:r>
                      <a:r>
                        <a:rPr lang="ko-KR" altLang="en-US" sz="28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기업의 사명</a:t>
                      </a:r>
                    </a:p>
                    <a:p>
                      <a:pPr latinLnBrk="1"/>
                      <a:endParaRPr lang="ko-KR" altLang="en-US" sz="2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r>
                        <a:rPr lang="en-US" altLang="ko-KR" sz="2800" b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 </a:t>
                      </a:r>
                      <a:r>
                        <a:rPr lang="ko-KR" altLang="en-US" sz="2800" b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사업영역</a:t>
                      </a:r>
                      <a:endParaRPr lang="ko-KR" altLang="en-US" sz="2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endParaRPr lang="ko-KR" altLang="en-US" sz="2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r>
                        <a:rPr lang="en-US" altLang="ko-KR" sz="28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en-US" altLang="ko-KR" sz="2800" b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r>
                        <a:rPr lang="ko-KR" altLang="en-US" sz="2800" b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기술 </a:t>
                      </a:r>
                      <a:r>
                        <a:rPr lang="ko-KR" altLang="en-US" sz="28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소개</a:t>
                      </a:r>
                    </a:p>
                    <a:p>
                      <a:pPr latinLnBrk="1"/>
                      <a:endParaRPr lang="ko-KR" altLang="en-US" sz="2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r>
                        <a:rPr lang="en-US" altLang="ko-KR" sz="28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en-US" altLang="ko-KR" sz="2800" b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2800" b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기업소개</a:t>
                      </a:r>
                      <a:endParaRPr lang="en-US" altLang="ko-KR" sz="2800" b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endParaRPr lang="en-US" altLang="ko-KR" sz="2800" b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/>
                      <a:r>
                        <a:rPr lang="en-US" altLang="ko-KR" sz="2800" b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5. </a:t>
                      </a:r>
                      <a:r>
                        <a:rPr lang="ko-KR" altLang="en-US" sz="2800" b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기업인증</a:t>
                      </a:r>
                      <a:endParaRPr lang="ko-KR" altLang="en-US" sz="2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1112916"/>
                  </a:ext>
                </a:extLst>
              </a:tr>
              <a:tr h="10195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800" b="1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Ⅲ. </a:t>
                      </a:r>
                      <a:r>
                        <a:rPr lang="ko-KR" altLang="en-US" sz="2800" b="1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기업의 경영전략</a:t>
                      </a:r>
                      <a:endParaRPr lang="ko-KR" altLang="en-US" sz="2800" b="1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419190"/>
                  </a:ext>
                </a:extLst>
              </a:tr>
              <a:tr h="579580">
                <a:tc>
                  <a:txBody>
                    <a:bodyPr/>
                    <a:lstStyle/>
                    <a:p>
                      <a:pPr latinLnBrk="1"/>
                      <a:endParaRPr lang="ko-KR" altLang="en-US" sz="2800" b="1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329070"/>
                  </a:ext>
                </a:extLst>
              </a:tr>
              <a:tr h="10195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800" b="1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Ⅳ. </a:t>
                      </a:r>
                      <a:r>
                        <a:rPr lang="ko-KR" altLang="en-US" sz="2800" b="1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기업 탐방 후기</a:t>
                      </a: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1380072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1D39C9B-3022-CA98-94AF-F1522C016C81}"/>
              </a:ext>
            </a:extLst>
          </p:cNvPr>
          <p:cNvSpPr txBox="1"/>
          <p:nvPr/>
        </p:nvSpPr>
        <p:spPr>
          <a:xfrm>
            <a:off x="0" y="979352"/>
            <a:ext cx="7030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b="1" dirty="0">
                <a:solidFill>
                  <a:schemeClr val="bg1"/>
                </a:solidFill>
              </a:rPr>
              <a:t>TABLE OF CONTENTS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384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97182DAE-4277-0720-DF98-67DBE1F70DB7}"/>
              </a:ext>
            </a:extLst>
          </p:cNvPr>
          <p:cNvCxnSpPr>
            <a:cxnSpLocks/>
          </p:cNvCxnSpPr>
          <p:nvPr/>
        </p:nvCxnSpPr>
        <p:spPr>
          <a:xfrm>
            <a:off x="737866" y="2560633"/>
            <a:ext cx="3334215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0A6928E6-25FC-20CB-4BB8-260B36F63172}"/>
              </a:ext>
            </a:extLst>
          </p:cNvPr>
          <p:cNvSpPr txBox="1"/>
          <p:nvPr/>
        </p:nvSpPr>
        <p:spPr>
          <a:xfrm>
            <a:off x="0" y="317705"/>
            <a:ext cx="46981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대표자 소개</a:t>
            </a:r>
            <a:endParaRPr lang="ko-KR" altLang="en-US" sz="4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FCCB59-2642-8544-D9E5-FEF1784934E2}"/>
              </a:ext>
            </a:extLst>
          </p:cNvPr>
          <p:cNvSpPr txBox="1"/>
          <p:nvPr/>
        </p:nvSpPr>
        <p:spPr>
          <a:xfrm>
            <a:off x="653115" y="1752860"/>
            <a:ext cx="3503715" cy="3066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9210" marR="0" indent="-29210" algn="ctr" fontAlgn="base" latinLnBrk="0">
              <a:lnSpc>
                <a:spcPct val="160000"/>
              </a:lnSpc>
              <a:spcBef>
                <a:spcPts val="0"/>
              </a:spcBef>
              <a:spcAft>
                <a:spcPts val="700"/>
              </a:spcAft>
            </a:pPr>
            <a:r>
              <a:rPr lang="ko-KR" altLang="en-US" sz="2800" b="1" kern="0" spc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김 용 인</a:t>
            </a:r>
            <a:endParaRPr lang="ko-KR" altLang="en-US" sz="2800" kern="0" spc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9210" marR="0" indent="-29210" algn="ctr" fontAlgn="base" latinLnBrk="0">
              <a:lnSpc>
                <a:spcPct val="200000"/>
              </a:lnSpc>
              <a:spcBef>
                <a:spcPts val="0"/>
              </a:spcBef>
              <a:spcAft>
                <a:spcPts val="700"/>
              </a:spcAft>
            </a:pPr>
            <a:r>
              <a:rPr lang="ko-KR" altLang="en-US" sz="2400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경희대학교 경영대학원 서비스경영 </a:t>
            </a:r>
            <a:r>
              <a:rPr lang="en-US" altLang="ko-KR" sz="2400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MBA 11</a:t>
            </a:r>
            <a:r>
              <a:rPr lang="ko-KR" altLang="en-US" sz="2400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기</a:t>
            </a:r>
          </a:p>
          <a:p>
            <a:pPr marL="29210" marR="0" indent="-29210" algn="ctr" fontAlgn="base" latinLnBrk="0">
              <a:lnSpc>
                <a:spcPct val="200000"/>
              </a:lnSpc>
              <a:spcBef>
                <a:spcPts val="0"/>
              </a:spcBef>
              <a:spcAft>
                <a:spcPts val="700"/>
              </a:spcAft>
            </a:pPr>
            <a:r>
              <a:rPr lang="ko-KR" altLang="en-US" sz="2400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지성산업개발</a:t>
            </a:r>
            <a:r>
              <a:rPr lang="ko-KR" altLang="en-US" sz="2400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㈜ 대표이사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39AA2B-FBF4-C442-4581-9417C2864997}"/>
              </a:ext>
            </a:extLst>
          </p:cNvPr>
          <p:cNvSpPr txBox="1"/>
          <p:nvPr/>
        </p:nvSpPr>
        <p:spPr>
          <a:xfrm>
            <a:off x="505460" y="6649707"/>
            <a:ext cx="11301951" cy="599427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en-US" altLang="ko-KR" sz="2400" b="0" i="0" dirty="0">
              <a:solidFill>
                <a:srgbClr val="666666"/>
              </a:solidFill>
              <a:effectLst/>
              <a:latin typeface="+mn-ea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2400" b="1" i="0" dirty="0">
                <a:solidFill>
                  <a:srgbClr val="333333"/>
                </a:solidFill>
                <a:effectLst/>
                <a:latin typeface="Noto Sans KR"/>
              </a:rPr>
              <a:t>끊임없는 발전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Noto Sans KR"/>
              </a:rPr>
              <a:t>으로 새롭게 성장하는 지성산업개발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Noto Sans KR"/>
              </a:rPr>
              <a:t>(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Noto Sans KR"/>
              </a:rPr>
              <a:t>주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Noto Sans KR"/>
              </a:rPr>
              <a:t>).</a:t>
            </a:r>
          </a:p>
          <a:p>
            <a:pPr algn="just">
              <a:lnSpc>
                <a:spcPct val="150000"/>
              </a:lnSpc>
            </a:pPr>
            <a:endParaRPr lang="en-US" altLang="ko-KR" sz="2400" b="0" i="0" dirty="0">
              <a:solidFill>
                <a:srgbClr val="666666"/>
              </a:solidFill>
              <a:effectLst/>
              <a:latin typeface="+mn-ea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 산업현장</a:t>
            </a: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, 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작업환경개선 및 건강사회구현</a:t>
            </a: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, 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인간중심경영</a:t>
            </a: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, 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사회기여 및 복지향상</a:t>
            </a: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, 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창의적 의지 오로지 저희 지성산업개발</a:t>
            </a: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(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주</a:t>
            </a: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)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가 </a:t>
            </a:r>
            <a:r>
              <a:rPr lang="ko-KR" altLang="en-US" sz="2400" b="0" i="0" dirty="0" err="1">
                <a:solidFill>
                  <a:srgbClr val="666666"/>
                </a:solidFill>
                <a:effectLst/>
                <a:latin typeface="+mn-ea"/>
              </a:rPr>
              <a:t>눈돌리지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 않고 달려온 방향입니다</a:t>
            </a: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. </a:t>
            </a:r>
          </a:p>
          <a:p>
            <a:pPr algn="just">
              <a:lnSpc>
                <a:spcPct val="150000"/>
              </a:lnSpc>
            </a:pPr>
            <a:endParaRPr lang="en-US" altLang="ko-KR" sz="2400" dirty="0">
              <a:solidFill>
                <a:srgbClr val="666666"/>
              </a:solidFill>
              <a:latin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 21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세기 세계화시대에 즈음하여 우수한 기술력과 양질의 제품으로써 현재에 만족하지 않고 </a:t>
            </a:r>
            <a:r>
              <a:rPr lang="ko-KR" altLang="en-US" sz="2400" b="0" i="0" dirty="0" err="1">
                <a:solidFill>
                  <a:srgbClr val="666666"/>
                </a:solidFill>
                <a:effectLst/>
                <a:latin typeface="+mn-ea"/>
              </a:rPr>
              <a:t>신공법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 개발과 기술</a:t>
            </a: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, 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신용</a:t>
            </a: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, 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사후관리를 바탕으로 더욱 정진하여 환경 선진국으로 거듭날 수 있도록 앞장 설 것을 </a:t>
            </a:r>
            <a:r>
              <a:rPr lang="ko-KR" altLang="en-US" sz="2400" b="0" i="0" dirty="0" err="1">
                <a:solidFill>
                  <a:srgbClr val="666666"/>
                </a:solidFill>
                <a:effectLst/>
                <a:latin typeface="+mn-ea"/>
              </a:rPr>
              <a:t>약속드리며</a:t>
            </a:r>
            <a:r>
              <a:rPr lang="ko-KR" altLang="en-US" sz="2400" b="0" i="0" dirty="0">
                <a:solidFill>
                  <a:srgbClr val="666666"/>
                </a:solidFill>
                <a:effectLst/>
                <a:latin typeface="+mn-ea"/>
              </a:rPr>
              <a:t> 앞으로도 저희 가족들의 노력에 아낌없는 성원과 지도편달을 부탁드립니다</a:t>
            </a:r>
            <a:r>
              <a:rPr lang="en-US" altLang="ko-KR" sz="2400" b="0" i="0" dirty="0">
                <a:solidFill>
                  <a:srgbClr val="666666"/>
                </a:solidFill>
                <a:effectLst/>
                <a:latin typeface="+mn-ea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ko-KR" altLang="en-US" dirty="0">
              <a:latin typeface="+mn-e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8F39C8-E724-2266-09FE-E86928B148DD}"/>
              </a:ext>
            </a:extLst>
          </p:cNvPr>
          <p:cNvSpPr txBox="1"/>
          <p:nvPr/>
        </p:nvSpPr>
        <p:spPr>
          <a:xfrm>
            <a:off x="870017" y="6182974"/>
            <a:ext cx="2785434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3200" dirty="0">
                <a:latin typeface="Amasis MT Pro Medium" panose="02040604050005020304" pitchFamily="18" charset="0"/>
              </a:rPr>
              <a:t>CEO Message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91A4CDE-D9F0-544B-BDA6-D1EF5D244BCB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B8CADA5-749E-0F33-7BF6-FE0178F3CE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96" t="40947" r="11755"/>
          <a:stretch/>
        </p:blipFill>
        <p:spPr>
          <a:xfrm>
            <a:off x="6454831" y="1752860"/>
            <a:ext cx="4163439" cy="479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202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1E6B42FC-4221-55FB-90A9-E7496C87ABBC}"/>
              </a:ext>
            </a:extLst>
          </p:cNvPr>
          <p:cNvSpPr txBox="1"/>
          <p:nvPr/>
        </p:nvSpPr>
        <p:spPr>
          <a:xfrm>
            <a:off x="586474" y="1881751"/>
            <a:ext cx="338400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algn="l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36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기업의 사명</a:t>
            </a:r>
            <a:r>
              <a:rPr lang="ko-KR" altLang="en-US" sz="3600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A29CE64-F2D5-4D4F-E673-524CD84B1438}"/>
              </a:ext>
            </a:extLst>
          </p:cNvPr>
          <p:cNvSpPr txBox="1"/>
          <p:nvPr/>
        </p:nvSpPr>
        <p:spPr>
          <a:xfrm>
            <a:off x="0" y="339091"/>
            <a:ext cx="386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기업 개요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F9C88E2-9366-7F0B-650F-47D630A778FD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3FD50085-7066-2DFF-3ACC-0377A5A93157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>
            <a:extLst>
              <a:ext uri="{FF2B5EF4-FFF2-40B4-BE49-F238E27FC236}">
                <a16:creationId xmlns:a16="http://schemas.microsoft.com/office/drawing/2014/main" id="{3886E607-584B-15B5-03D3-B77DD198A5CC}"/>
              </a:ext>
            </a:extLst>
          </p:cNvPr>
          <p:cNvSpPr/>
          <p:nvPr/>
        </p:nvSpPr>
        <p:spPr>
          <a:xfrm>
            <a:off x="1239519" y="3561347"/>
            <a:ext cx="9932877" cy="13475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/>
              <a:t>작은 약속도 꼭 챙겨가는 믿음 경영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9E42B0A1-399E-5C65-1CF6-B236969168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46" t="6734" r="1872" b="2379"/>
          <a:stretch/>
        </p:blipFill>
        <p:spPr>
          <a:xfrm>
            <a:off x="4677201" y="5563317"/>
            <a:ext cx="3098857" cy="3319422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6BAE04E1-E443-AFF0-6510-DBFDE2F035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45" t="1385" b="1515"/>
          <a:stretch/>
        </p:blipFill>
        <p:spPr>
          <a:xfrm>
            <a:off x="1280863" y="5563317"/>
            <a:ext cx="3098856" cy="3319423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79A45FDE-ABD9-F425-5058-694CE35BD72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50"/>
          <a:stretch/>
        </p:blipFill>
        <p:spPr>
          <a:xfrm>
            <a:off x="8073540" y="5563317"/>
            <a:ext cx="3098856" cy="331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439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D74C271A-CE77-8761-E5A7-E01136B239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6254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D4DB3B0-12A4-DE0F-1D85-68ED2421DFA8}"/>
              </a:ext>
            </a:extLst>
          </p:cNvPr>
          <p:cNvSpPr txBox="1"/>
          <p:nvPr/>
        </p:nvSpPr>
        <p:spPr>
          <a:xfrm>
            <a:off x="769298" y="1899700"/>
            <a:ext cx="32527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algn="l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2.</a:t>
            </a:r>
            <a:r>
              <a:rPr lang="ko-KR" altLang="en-US" sz="36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사업영역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A97C99E-693B-F66E-0F41-5DD6FF07E671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27D18913-E95F-C5AA-2450-836791509A6D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0D68786-7705-3FBA-FEFD-B490925F63BE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B38149-27E5-969B-A349-F876BF359FFF}"/>
              </a:ext>
            </a:extLst>
          </p:cNvPr>
          <p:cNvSpPr txBox="1"/>
          <p:nvPr/>
        </p:nvSpPr>
        <p:spPr>
          <a:xfrm>
            <a:off x="959415" y="3082643"/>
            <a:ext cx="2872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/>
              <a:t>토목사업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1E88754-480E-CE54-1704-9F267D13C409}"/>
              </a:ext>
            </a:extLst>
          </p:cNvPr>
          <p:cNvSpPr txBox="1"/>
          <p:nvPr/>
        </p:nvSpPr>
        <p:spPr>
          <a:xfrm>
            <a:off x="955040" y="3759490"/>
            <a:ext cx="10363200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ko-KR" sz="2800" b="1" i="0" u="none" strike="noStrike" kern="1200" cap="none" spc="0" normalizeH="0" baseline="0" noProof="0" err="1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ea"/>
                <a:cs typeface="+mn-cs"/>
              </a:rPr>
              <a:t>Civil</a:t>
            </a:r>
            <a:r>
              <a:rPr kumimoji="0" lang="ko-KR" altLang="ko-KR" sz="28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+mn-ea"/>
                <a:cs typeface="+mn-cs"/>
              </a:rPr>
              <a:t> Engineering</a:t>
            </a:r>
            <a:endParaRPr kumimoji="0" lang="en-US" altLang="ko-KR" sz="2800" b="1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240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지성산업개발(주)는 토공, 상하수도, 포장공사업 등의 면허를 취득한 업체로서 국가나 </a:t>
            </a:r>
            <a:r>
              <a:rPr kumimoji="0" lang="ko-KR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지방자치단체로부터 허가받은</a:t>
            </a:r>
            <a:r>
              <a:rPr kumimoji="0" lang="en-US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 </a:t>
            </a:r>
            <a:r>
              <a:rPr kumimoji="0" lang="ko-KR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도로</a:t>
            </a:r>
            <a:r>
              <a:rPr kumimoji="0" lang="ko-K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, 교량, 항만, 건물, 상하수도 등의 건설 사업과 택지 및 산업 단지 개발 사업 등을 진행합니다.</a:t>
            </a:r>
            <a:br>
              <a:rPr kumimoji="0" lang="ko-KR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</a:br>
            <a:r>
              <a:rPr kumimoji="0" lang="ko-KR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토목사업분야에서는 </a:t>
            </a:r>
            <a:r>
              <a:rPr kumimoji="0" lang="ko-K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오래된 관행과 </a:t>
            </a:r>
            <a:r>
              <a:rPr kumimoji="0" lang="ko-KR" altLang="ko-KR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구태적</a:t>
            </a:r>
            <a:r>
              <a:rPr kumimoji="0" lang="ko-K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 기술을 버리고 새롭고 </a:t>
            </a:r>
            <a:r>
              <a:rPr kumimoji="0" lang="ko-KR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다양한 신기술을</a:t>
            </a:r>
            <a:r>
              <a:rPr kumimoji="0" lang="en-US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 </a:t>
            </a:r>
            <a:r>
              <a:rPr kumimoji="0" lang="ko-KR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토공사</a:t>
            </a:r>
            <a:r>
              <a:rPr kumimoji="0" lang="ko-K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, </a:t>
            </a:r>
            <a:r>
              <a:rPr kumimoji="0" lang="ko-KR" altLang="ko-KR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흙막이</a:t>
            </a:r>
            <a:r>
              <a:rPr kumimoji="0" lang="ko-K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 공사, 상하수도공사, 포장 공사 등 각종 공사에 접합하여 시공하고자 노력해왔고</a:t>
            </a:r>
            <a:br>
              <a:rPr kumimoji="0" lang="ko-K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</a:br>
            <a:r>
              <a:rPr kumimoji="0" lang="ko-K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엔지니어들의 기술역량에도 </a:t>
            </a:r>
            <a:r>
              <a:rPr kumimoji="0" lang="ko-KR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아낌없는 투자로</a:t>
            </a:r>
            <a:r>
              <a:rPr kumimoji="0" lang="en-US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 </a:t>
            </a:r>
            <a:r>
              <a:rPr kumimoji="0" lang="ko-KR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각 </a:t>
            </a:r>
            <a:r>
              <a:rPr kumimoji="0" lang="ko-K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공정의 전문가가 되도록 양성하여 최고의 품질을 이끌어 내도록 심혈을 </a:t>
            </a:r>
            <a:r>
              <a:rPr kumimoji="0" lang="ko-KR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기울이고 있으며</a:t>
            </a:r>
            <a:r>
              <a:rPr kumimoji="0" lang="en-US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 </a:t>
            </a:r>
            <a:r>
              <a:rPr kumimoji="0" lang="ko-KR" altLang="ko-KR" sz="2200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토목사업 </a:t>
            </a:r>
            <a:r>
              <a:rPr kumimoji="0" lang="ko-KR" altLang="ko-KR" sz="22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+mn-ea"/>
                <a:cs typeface="+mn-cs"/>
              </a:rPr>
              <a:t>분야에서 신기술 신공법의 전문기업으로 도약하기 위해 불굴의 의지로 최선을 다하고 있습니다.</a:t>
            </a:r>
            <a:br>
              <a:rPr kumimoji="0" lang="ko-KR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Arial" panose="020B0604020202020204" pitchFamily="34" charset="0"/>
                <a:ea typeface="Noto Sans KR"/>
                <a:cs typeface="+mn-cs"/>
              </a:rPr>
            </a:br>
            <a:endParaRPr kumimoji="0" lang="ko-KR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141414"/>
              </a:solidFill>
              <a:effectLst/>
              <a:uLnTx/>
              <a:uFillTx/>
              <a:latin typeface="Arial" panose="020B0604020202020204" pitchFamily="34" charset="0"/>
              <a:ea typeface="Noto Sans KR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141414"/>
                </a:solidFill>
                <a:effectLst/>
                <a:uLnTx/>
                <a:uFillTx/>
                <a:latin typeface="+mn-ea"/>
                <a:cs typeface="+mn-cs"/>
              </a:rPr>
              <a:t>공사실적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767676"/>
                </a:solidFill>
                <a:effectLst/>
                <a:uLnTx/>
                <a:uFillTx/>
                <a:latin typeface="Arial" panose="020B0604020202020204" pitchFamily="34" charset="0"/>
                <a:ea typeface="Noto Sans KR"/>
                <a:cs typeface="+mn-cs"/>
              </a:rPr>
              <a:t>CLEAN WATER · </a:t>
            </a:r>
            <a:r>
              <a:rPr kumimoji="0" lang="ko-KR" altLang="ko-KR" sz="2400" b="0" i="0" u="none" strike="noStrike" kern="1200" cap="none" spc="0" normalizeH="0" baseline="0" noProof="0">
                <a:ln>
                  <a:noFill/>
                </a:ln>
                <a:solidFill>
                  <a:srgbClr val="767676"/>
                </a:solidFill>
                <a:effectLst/>
                <a:uLnTx/>
                <a:uFillTx/>
                <a:latin typeface="Arial" panose="020B0604020202020204" pitchFamily="34" charset="0"/>
                <a:ea typeface="Noto Sans KR"/>
                <a:cs typeface="+mn-cs"/>
              </a:rPr>
              <a:t>CLEAN WORLD</a:t>
            </a:r>
            <a:endParaRPr kumimoji="0" lang="en-US" altLang="ko-KR" sz="2400" b="0" i="0" u="none" strike="noStrike" kern="1200" cap="none" spc="0" normalizeH="0" baseline="0" noProof="0">
              <a:ln>
                <a:noFill/>
              </a:ln>
              <a:solidFill>
                <a:srgbClr val="767676"/>
              </a:solidFill>
              <a:effectLst/>
              <a:uLnTx/>
              <a:uFillTx/>
              <a:latin typeface="Arial" panose="020B0604020202020204" pitchFamily="34" charset="0"/>
              <a:ea typeface="Noto Sans KR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24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Noto Sans KR"/>
              <a:cs typeface="+mn-cs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3404BBE2-22C8-606F-266F-00E861B57F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6455858"/>
              </p:ext>
            </p:extLst>
          </p:nvPr>
        </p:nvGraphicFramePr>
        <p:xfrm>
          <a:off x="1016330" y="9924780"/>
          <a:ext cx="10240620" cy="4728218"/>
        </p:xfrm>
        <a:graphic>
          <a:graphicData uri="http://schemas.openxmlformats.org/drawingml/2006/table">
            <a:tbl>
              <a:tblPr/>
              <a:tblGrid>
                <a:gridCol w="557977">
                  <a:extLst>
                    <a:ext uri="{9D8B030D-6E8A-4147-A177-3AD203B41FA5}">
                      <a16:colId xmlns:a16="http://schemas.microsoft.com/office/drawing/2014/main" val="3666153982"/>
                    </a:ext>
                  </a:extLst>
                </a:gridCol>
                <a:gridCol w="2231910">
                  <a:extLst>
                    <a:ext uri="{9D8B030D-6E8A-4147-A177-3AD203B41FA5}">
                      <a16:colId xmlns:a16="http://schemas.microsoft.com/office/drawing/2014/main" val="1106432898"/>
                    </a:ext>
                  </a:extLst>
                </a:gridCol>
                <a:gridCol w="3347866">
                  <a:extLst>
                    <a:ext uri="{9D8B030D-6E8A-4147-A177-3AD203B41FA5}">
                      <a16:colId xmlns:a16="http://schemas.microsoft.com/office/drawing/2014/main" val="3895552383"/>
                    </a:ext>
                  </a:extLst>
                </a:gridCol>
                <a:gridCol w="1450741">
                  <a:extLst>
                    <a:ext uri="{9D8B030D-6E8A-4147-A177-3AD203B41FA5}">
                      <a16:colId xmlns:a16="http://schemas.microsoft.com/office/drawing/2014/main" val="284918156"/>
                    </a:ext>
                  </a:extLst>
                </a:gridCol>
                <a:gridCol w="1450741">
                  <a:extLst>
                    <a:ext uri="{9D8B030D-6E8A-4147-A177-3AD203B41FA5}">
                      <a16:colId xmlns:a16="http://schemas.microsoft.com/office/drawing/2014/main" val="1304129020"/>
                    </a:ext>
                  </a:extLst>
                </a:gridCol>
                <a:gridCol w="1201385">
                  <a:extLst>
                    <a:ext uri="{9D8B030D-6E8A-4147-A177-3AD203B41FA5}">
                      <a16:colId xmlns:a16="http://schemas.microsoft.com/office/drawing/2014/main" val="1067046597"/>
                    </a:ext>
                  </a:extLst>
                </a:gridCol>
              </a:tblGrid>
              <a:tr h="25043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>
                          <a:solidFill>
                            <a:srgbClr val="333333"/>
                          </a:solidFill>
                          <a:effectLst/>
                          <a:latin typeface="+mj-ea"/>
                          <a:ea typeface="+mj-ea"/>
                        </a:rPr>
                        <a:t>번호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>
                          <a:solidFill>
                            <a:srgbClr val="333333"/>
                          </a:solidFill>
                          <a:effectLst/>
                          <a:latin typeface="+mj-ea"/>
                          <a:ea typeface="+mj-ea"/>
                        </a:rPr>
                        <a:t>회사명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>
                          <a:solidFill>
                            <a:srgbClr val="333333"/>
                          </a:solidFill>
                          <a:effectLst/>
                          <a:latin typeface="+mj-ea"/>
                          <a:ea typeface="+mj-ea"/>
                        </a:rPr>
                        <a:t>공사명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>
                          <a:solidFill>
                            <a:srgbClr val="333333"/>
                          </a:solidFill>
                          <a:effectLst/>
                          <a:latin typeface="+mj-ea"/>
                          <a:ea typeface="+mj-ea"/>
                        </a:rPr>
                        <a:t>연월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>
                          <a:solidFill>
                            <a:srgbClr val="333333"/>
                          </a:solidFill>
                          <a:effectLst/>
                          <a:latin typeface="+mj-ea"/>
                          <a:ea typeface="+mj-ea"/>
                        </a:rPr>
                        <a:t>실적금액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>
                          <a:solidFill>
                            <a:srgbClr val="333333"/>
                          </a:solidFill>
                          <a:effectLst/>
                          <a:latin typeface="+mj-ea"/>
                          <a:ea typeface="+mj-ea"/>
                        </a:rPr>
                        <a:t>비고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881987"/>
                  </a:ext>
                </a:extLst>
              </a:tr>
              <a:tr h="42082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115</a:t>
                      </a:r>
                    </a:p>
                  </a:txBody>
                  <a:tcPr marL="17906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경기도 부천시</a:t>
                      </a:r>
                    </a:p>
                  </a:txBody>
                  <a:tcPr marL="42975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소하천 및 저류지 정비공사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05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30,432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상하수공사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4059420"/>
                  </a:ext>
                </a:extLst>
              </a:tr>
              <a:tr h="343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114</a:t>
                      </a:r>
                    </a:p>
                  </a:txBody>
                  <a:tcPr marL="17906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주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한양</a:t>
                      </a:r>
                    </a:p>
                  </a:txBody>
                  <a:tcPr marL="42975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대구 송현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 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재건축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04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2,654,381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부대토목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0392096"/>
                  </a:ext>
                </a:extLst>
              </a:tr>
              <a:tr h="343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113</a:t>
                      </a:r>
                    </a:p>
                  </a:txBody>
                  <a:tcPr marL="17906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주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한양</a:t>
                      </a:r>
                    </a:p>
                  </a:txBody>
                  <a:tcPr marL="42975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오산 세교 지역주택조합 공동주택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04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2,114,045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부대토목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8097802"/>
                  </a:ext>
                </a:extLst>
              </a:tr>
              <a:tr h="343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112</a:t>
                      </a:r>
                    </a:p>
                  </a:txBody>
                  <a:tcPr marL="17906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경기도 부천시</a:t>
                      </a:r>
                    </a:p>
                  </a:txBody>
                  <a:tcPr marL="42975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까치로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124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번길 외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개소 도로정비공사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03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34,004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토목공사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3610930"/>
                  </a:ext>
                </a:extLst>
              </a:tr>
              <a:tr h="42082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111</a:t>
                      </a:r>
                    </a:p>
                  </a:txBody>
                  <a:tcPr marL="17906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경기도 부천시</a:t>
                      </a:r>
                    </a:p>
                  </a:txBody>
                  <a:tcPr marL="42975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상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소하천 하상 및 시설물 정비공사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03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49,151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상하수공사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858724"/>
                  </a:ext>
                </a:extLst>
              </a:tr>
              <a:tr h="26544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110</a:t>
                      </a:r>
                    </a:p>
                  </a:txBody>
                  <a:tcPr marL="17906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육군 제</a:t>
                      </a:r>
                      <a:r>
                        <a:rPr lang="en-US" altLang="ko-KR" sz="1200" dirty="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200" dirty="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군단</a:t>
                      </a:r>
                    </a:p>
                  </a:txBody>
                  <a:tcPr marL="42975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ㅇㅇ부대 시설공사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(B002)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02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37,430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토목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42940"/>
                  </a:ext>
                </a:extLst>
              </a:tr>
              <a:tr h="49851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109</a:t>
                      </a:r>
                    </a:p>
                  </a:txBody>
                  <a:tcPr marL="17906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경기도 부천시</a:t>
                      </a:r>
                    </a:p>
                  </a:txBody>
                  <a:tcPr marL="42975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상동 하수시설물 정비공사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01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74,562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유지보수공사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1624444"/>
                  </a:ext>
                </a:extLst>
              </a:tr>
              <a:tr h="343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108</a:t>
                      </a:r>
                    </a:p>
                  </a:txBody>
                  <a:tcPr marL="17906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주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한양</a:t>
                      </a:r>
                    </a:p>
                  </a:txBody>
                  <a:tcPr marL="42975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인천 청라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B5-1-1BL 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업무시설 신축공사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2023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01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324,500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부대토목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924127"/>
                  </a:ext>
                </a:extLst>
              </a:tr>
              <a:tr h="343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107</a:t>
                      </a:r>
                    </a:p>
                  </a:txBody>
                  <a:tcPr marL="17906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경기도 부천시</a:t>
                      </a:r>
                    </a:p>
                  </a:txBody>
                  <a:tcPr marL="42975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고강동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365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번지 주차장 조성공사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2022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11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3,450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조성공사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739711"/>
                  </a:ext>
                </a:extLst>
              </a:tr>
              <a:tr h="42082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106</a:t>
                      </a:r>
                    </a:p>
                  </a:txBody>
                  <a:tcPr marL="17906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주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수협개발</a:t>
                      </a:r>
                    </a:p>
                  </a:txBody>
                  <a:tcPr marL="42975" marR="17906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보령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SH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수협주유소 건립사업 건축공사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2022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11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1,106,501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토공 및 철콘</a:t>
                      </a:r>
                    </a:p>
                  </a:txBody>
                  <a:tcPr marL="42975" marR="42975" marT="35812" marB="35812"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9412934"/>
                  </a:ext>
                </a:extLst>
              </a:tr>
              <a:tr h="73159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105</a:t>
                      </a:r>
                    </a:p>
                  </a:txBody>
                  <a:tcPr marL="17906" marR="17906" marT="35812" marB="35812" anchor="ctr">
                    <a:lnL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주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한양</a:t>
                      </a:r>
                    </a:p>
                  </a:txBody>
                  <a:tcPr marL="42975" marR="17906" marT="35812" marB="35812" anchor="ctr">
                    <a:lnL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화성향남 상신지구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A1-1BL 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공동주택 신축공사</a:t>
                      </a:r>
                    </a:p>
                  </a:txBody>
                  <a:tcPr marL="42975" marR="42975" marT="35812" marB="35812" anchor="ctr">
                    <a:lnL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2022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년 </a:t>
                      </a:r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10</a:t>
                      </a:r>
                      <a:r>
                        <a:rPr lang="ko-KR" altLang="en-US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월</a:t>
                      </a:r>
                    </a:p>
                  </a:txBody>
                  <a:tcPr marL="42975" marR="42975" marT="35812" marB="35812" anchor="ctr">
                    <a:lnL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6,497,621</a:t>
                      </a:r>
                    </a:p>
                  </a:txBody>
                  <a:tcPr marL="42975" marR="42975" marT="35812" marB="35812" anchor="ctr">
                    <a:lnL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부대토목</a:t>
                      </a:r>
                      <a:r>
                        <a:rPr lang="ko-KR" altLang="en-US" sz="1200" dirty="0">
                          <a:solidFill>
                            <a:srgbClr val="666666"/>
                          </a:solidFill>
                          <a:effectLst/>
                          <a:latin typeface="+mj-ea"/>
                          <a:ea typeface="+mj-ea"/>
                        </a:rPr>
                        <a:t> 및 기반시설</a:t>
                      </a:r>
                    </a:p>
                  </a:txBody>
                  <a:tcPr marL="42975" marR="42975" marT="35812" marB="35812" anchor="ctr">
                    <a:lnL w="15240" cap="flat" cmpd="sng" algn="ctr">
                      <a:solidFill>
                        <a:srgbClr val="253DB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" cap="flat" cmpd="sng" algn="ctr">
                      <a:solidFill>
                        <a:srgbClr val="ECF0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121775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220BFBE-4CE6-2A28-48AB-E9481C3EDEBE}"/>
              </a:ext>
            </a:extLst>
          </p:cNvPr>
          <p:cNvSpPr txBox="1"/>
          <p:nvPr/>
        </p:nvSpPr>
        <p:spPr>
          <a:xfrm>
            <a:off x="9823004" y="15113121"/>
            <a:ext cx="1433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그 외 </a:t>
            </a:r>
            <a:r>
              <a:rPr lang="en-US" altLang="ko-KR"/>
              <a:t>100</a:t>
            </a:r>
            <a:r>
              <a:rPr lang="ko-KR" altLang="en-US"/>
              <a:t>건</a:t>
            </a:r>
          </a:p>
        </p:txBody>
      </p:sp>
    </p:spTree>
    <p:extLst>
      <p:ext uri="{BB962C8B-B14F-4D97-AF65-F5344CB8AC3E}">
        <p14:creationId xmlns:p14="http://schemas.microsoft.com/office/powerpoint/2010/main" val="2241598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D58A26A-E549-6C32-FEE6-B126039797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9"/>
          <a:stretch/>
        </p:blipFill>
        <p:spPr>
          <a:xfrm>
            <a:off x="0" y="0"/>
            <a:ext cx="12192000" cy="14832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D4DB3B0-12A4-DE0F-1D85-68ED2421DFA8}"/>
              </a:ext>
            </a:extLst>
          </p:cNvPr>
          <p:cNvSpPr txBox="1"/>
          <p:nvPr/>
        </p:nvSpPr>
        <p:spPr>
          <a:xfrm>
            <a:off x="955040" y="1943474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기술소개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18AAC99-5F6F-EF60-AB72-8FCD31BE386E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79BC842-6050-C247-DEFD-AE119459F3E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A63D0EF-DAEF-1AC5-94E4-9AD9770A13A5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F248210-A59E-E3A8-78DF-4393D8ED4E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693" y="3050033"/>
            <a:ext cx="10412615" cy="1268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606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D58A26A-E549-6C32-FEE6-B126039797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9"/>
          <a:stretch/>
        </p:blipFill>
        <p:spPr>
          <a:xfrm>
            <a:off x="0" y="0"/>
            <a:ext cx="12192000" cy="14832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D4DB3B0-12A4-DE0F-1D85-68ED2421DFA8}"/>
              </a:ext>
            </a:extLst>
          </p:cNvPr>
          <p:cNvSpPr txBox="1"/>
          <p:nvPr/>
        </p:nvSpPr>
        <p:spPr>
          <a:xfrm>
            <a:off x="955040" y="1943474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기술소개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18AAC99-5F6F-EF60-AB72-8FCD31BE386E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79BC842-6050-C247-DEFD-AE119459F3E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A63D0EF-DAEF-1AC5-94E4-9AD9770A13A5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9DD18A3-900D-0544-FBBA-05C4AC3795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912" y="3050033"/>
            <a:ext cx="10474960" cy="1269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413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D58A26A-E549-6C32-FEE6-B126039797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9"/>
          <a:stretch/>
        </p:blipFill>
        <p:spPr>
          <a:xfrm>
            <a:off x="0" y="0"/>
            <a:ext cx="12192000" cy="14832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D4DB3B0-12A4-DE0F-1D85-68ED2421DFA8}"/>
              </a:ext>
            </a:extLst>
          </p:cNvPr>
          <p:cNvSpPr txBox="1"/>
          <p:nvPr/>
        </p:nvSpPr>
        <p:spPr>
          <a:xfrm>
            <a:off x="955040" y="1943474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기술소개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18AAC99-5F6F-EF60-AB72-8FCD31BE386E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79BC842-6050-C247-DEFD-AE119459F3E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A63D0EF-DAEF-1AC5-94E4-9AD9770A13A5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0C3FC57-1B0C-4A70-09B4-738BAFB2AB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2681"/>
          <a:stretch/>
        </p:blipFill>
        <p:spPr>
          <a:xfrm>
            <a:off x="709664" y="3090036"/>
            <a:ext cx="10595645" cy="1281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26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D58A26A-E549-6C32-FEE6-B126039797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9"/>
          <a:stretch/>
        </p:blipFill>
        <p:spPr>
          <a:xfrm>
            <a:off x="0" y="0"/>
            <a:ext cx="12192000" cy="14832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D4DB3B0-12A4-DE0F-1D85-68ED2421DFA8}"/>
              </a:ext>
            </a:extLst>
          </p:cNvPr>
          <p:cNvSpPr txBox="1"/>
          <p:nvPr/>
        </p:nvSpPr>
        <p:spPr>
          <a:xfrm>
            <a:off x="955040" y="1943474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기술소개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18AAC99-5F6F-EF60-AB72-8FCD31BE386E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79BC842-6050-C247-DEFD-AE119459F3E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A63D0EF-DAEF-1AC5-94E4-9AD9770A13A5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7D45ACB0-DD2F-C549-8E5C-EAE569FFD7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674"/>
          <a:stretch/>
        </p:blipFill>
        <p:spPr>
          <a:xfrm>
            <a:off x="730446" y="3071590"/>
            <a:ext cx="10450172" cy="1285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553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D58A26A-E549-6C32-FEE6-B126039797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9"/>
          <a:stretch/>
        </p:blipFill>
        <p:spPr>
          <a:xfrm>
            <a:off x="0" y="0"/>
            <a:ext cx="12192000" cy="14832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D4DB3B0-12A4-DE0F-1D85-68ED2421DFA8}"/>
              </a:ext>
            </a:extLst>
          </p:cNvPr>
          <p:cNvSpPr txBox="1"/>
          <p:nvPr/>
        </p:nvSpPr>
        <p:spPr>
          <a:xfrm>
            <a:off x="955040" y="1943474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기술소개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18AAC99-5F6F-EF60-AB72-8FCD31BE386E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79BC842-6050-C247-DEFD-AE119459F3E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A63D0EF-DAEF-1AC5-94E4-9AD9770A13A5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5EA135A-0470-4FEA-76A8-1E5AFE4255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3743"/>
          <a:stretch/>
        </p:blipFill>
        <p:spPr>
          <a:xfrm>
            <a:off x="875920" y="2925341"/>
            <a:ext cx="10267142" cy="1312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0035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D58A26A-E549-6C32-FEE6-B126039797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9"/>
          <a:stretch/>
        </p:blipFill>
        <p:spPr>
          <a:xfrm>
            <a:off x="0" y="0"/>
            <a:ext cx="12192000" cy="14832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D4DB3B0-12A4-DE0F-1D85-68ED2421DFA8}"/>
              </a:ext>
            </a:extLst>
          </p:cNvPr>
          <p:cNvSpPr txBox="1"/>
          <p:nvPr/>
        </p:nvSpPr>
        <p:spPr>
          <a:xfrm>
            <a:off x="955040" y="1943474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기술소개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18AAC99-5F6F-EF60-AB72-8FCD31BE386E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79BC842-6050-C247-DEFD-AE119459F3E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A63D0EF-DAEF-1AC5-94E4-9AD9770A13A5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BB20771-EA47-18A4-14F2-FB23CCFFA2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117"/>
          <a:stretch/>
        </p:blipFill>
        <p:spPr>
          <a:xfrm>
            <a:off x="955039" y="2839322"/>
            <a:ext cx="10412615" cy="1307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2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D58A26A-E549-6C32-FEE6-B126039797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9"/>
          <a:stretch/>
        </p:blipFill>
        <p:spPr>
          <a:xfrm>
            <a:off x="0" y="0"/>
            <a:ext cx="12192000" cy="14832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D4DB3B0-12A4-DE0F-1D85-68ED2421DFA8}"/>
              </a:ext>
            </a:extLst>
          </p:cNvPr>
          <p:cNvSpPr txBox="1"/>
          <p:nvPr/>
        </p:nvSpPr>
        <p:spPr>
          <a:xfrm>
            <a:off x="955040" y="1943474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기술소개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18AAC99-5F6F-EF60-AB72-8FCD31BE386E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79BC842-6050-C247-DEFD-AE119459F3E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A63D0EF-DAEF-1AC5-94E4-9AD9770A13A5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FF9A503-2BB8-E918-70A5-F355A737DC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1828"/>
          <a:stretch/>
        </p:blipFill>
        <p:spPr>
          <a:xfrm>
            <a:off x="955039" y="2887644"/>
            <a:ext cx="10329487" cy="1281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560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D58A26A-E549-6C32-FEE6-B126039797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9"/>
          <a:stretch/>
        </p:blipFill>
        <p:spPr>
          <a:xfrm>
            <a:off x="0" y="0"/>
            <a:ext cx="12192000" cy="14832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D4DB3B0-12A4-DE0F-1D85-68ED2421DFA8}"/>
              </a:ext>
            </a:extLst>
          </p:cNvPr>
          <p:cNvSpPr txBox="1"/>
          <p:nvPr/>
        </p:nvSpPr>
        <p:spPr>
          <a:xfrm>
            <a:off x="955040" y="1943474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기술소개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18AAC99-5F6F-EF60-AB72-8FCD31BE386E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779BC842-6050-C247-DEFD-AE119459F3E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A63D0EF-DAEF-1AC5-94E4-9AD9770A13A5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DBCC0B0-6150-EFE0-41F8-9DB8DEE04C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123"/>
          <a:stretch/>
        </p:blipFill>
        <p:spPr>
          <a:xfrm>
            <a:off x="827578" y="2858404"/>
            <a:ext cx="10516524" cy="1296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802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D74C271A-CE77-8761-E5A7-E01136B239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6254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6B42FC-4221-55FB-90A9-E7496C87ABBC}"/>
              </a:ext>
            </a:extLst>
          </p:cNvPr>
          <p:cNvSpPr txBox="1"/>
          <p:nvPr/>
        </p:nvSpPr>
        <p:spPr>
          <a:xfrm>
            <a:off x="4850130" y="3017661"/>
            <a:ext cx="2491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28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 </a:t>
            </a:r>
            <a:r>
              <a:rPr lang="ko-KR" altLang="en-US" sz="28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연혁</a:t>
            </a:r>
            <a:r>
              <a:rPr lang="en-US" altLang="ko-KR" sz="28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r>
              <a:rPr lang="ko-KR" altLang="en-US" sz="28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235C6833-0846-C987-2AB7-9F0BA4924C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64883"/>
              </p:ext>
            </p:extLst>
          </p:nvPr>
        </p:nvGraphicFramePr>
        <p:xfrm>
          <a:off x="738890" y="4114796"/>
          <a:ext cx="10898928" cy="11139062"/>
        </p:xfrm>
        <a:graphic>
          <a:graphicData uri="http://schemas.openxmlformats.org/drawingml/2006/table">
            <a:tbl>
              <a:tblPr/>
              <a:tblGrid>
                <a:gridCol w="2759943">
                  <a:extLst>
                    <a:ext uri="{9D8B030D-6E8A-4147-A177-3AD203B41FA5}">
                      <a16:colId xmlns:a16="http://schemas.microsoft.com/office/drawing/2014/main" val="117269728"/>
                    </a:ext>
                  </a:extLst>
                </a:gridCol>
                <a:gridCol w="8138985">
                  <a:extLst>
                    <a:ext uri="{9D8B030D-6E8A-4147-A177-3AD203B41FA5}">
                      <a16:colId xmlns:a16="http://schemas.microsoft.com/office/drawing/2014/main" val="829187570"/>
                    </a:ext>
                  </a:extLst>
                </a:gridCol>
              </a:tblGrid>
              <a:tr h="7927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2012.01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지성산업개발㈜ 설립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5079047"/>
                  </a:ext>
                </a:extLst>
              </a:tr>
              <a:tr h="8533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2014.10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벤체기업인증</a:t>
                      </a:r>
                      <a:endParaRPr lang="ko-KR" altLang="en-US" sz="2400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4024821"/>
                  </a:ext>
                </a:extLst>
              </a:tr>
              <a:tr h="8533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2015.04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기업부설 건설기술연구소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5998179"/>
                  </a:ext>
                </a:extLst>
              </a:tr>
              <a:tr h="8533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2015.06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INNO-BIZ(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기술 혁신형 중소기업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0473667"/>
                  </a:ext>
                </a:extLst>
              </a:tr>
              <a:tr h="8533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2015.07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녹색기술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(GT-15-00144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호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9146911"/>
                  </a:ext>
                </a:extLst>
              </a:tr>
              <a:tr h="8533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2015.12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환경성적표지 및 탄소배출량 </a:t>
                      </a:r>
                      <a:r>
                        <a:rPr lang="ko-KR" altLang="en-US" sz="2400" kern="0" spc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타입별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인증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7599088"/>
                  </a:ext>
                </a:extLst>
              </a:tr>
              <a:tr h="8533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2016.04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MAIN-BIZ(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경영 혁신형 중소기업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0113441"/>
                  </a:ext>
                </a:extLst>
              </a:tr>
              <a:tr h="8533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2016.07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ISO 9001 : 2015 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6633226"/>
                  </a:ext>
                </a:extLst>
              </a:tr>
              <a:tr h="8533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2018.11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환경성적표지 저탄소 제품 인증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4193869"/>
                  </a:ext>
                </a:extLst>
              </a:tr>
              <a:tr h="8533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2022.01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녹색기술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(GT-22-01337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호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9716023"/>
                  </a:ext>
                </a:extLst>
              </a:tr>
              <a:tr h="26660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2023.06</a:t>
                      </a:r>
                      <a:endParaRPr lang="ko-KR" altLang="en-US" sz="2400" b="1" kern="0" spc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특허 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실용신안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1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디자인 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상표등록 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서비스등록 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실용신안 및 디자인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중국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4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논문 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연구보고서 </a:t>
                      </a:r>
                      <a:r>
                        <a:rPr lang="en-US" altLang="ko-KR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2400" kern="0" spc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6667225"/>
                  </a:ext>
                </a:extLst>
              </a:tr>
            </a:tbl>
          </a:graphicData>
        </a:graphic>
      </p:graphicFrame>
      <p:sp>
        <p:nvSpPr>
          <p:cNvPr id="4" name="직사각형 3">
            <a:extLst>
              <a:ext uri="{FF2B5EF4-FFF2-40B4-BE49-F238E27FC236}">
                <a16:creationId xmlns:a16="http://schemas.microsoft.com/office/drawing/2014/main" id="{B2DA49BA-66AF-51AD-4A40-60EDE9F43E45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2B1079C2-885E-C88E-F8BD-EE16CB9B5DC7}"/>
              </a:ext>
            </a:extLst>
          </p:cNvPr>
          <p:cNvCxnSpPr>
            <a:cxnSpLocks/>
          </p:cNvCxnSpPr>
          <p:nvPr/>
        </p:nvCxnSpPr>
        <p:spPr>
          <a:xfrm>
            <a:off x="853440" y="2646921"/>
            <a:ext cx="256562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534A0A1-F35E-3B88-8919-52CCCD9FF522}"/>
              </a:ext>
            </a:extLst>
          </p:cNvPr>
          <p:cNvSpPr txBox="1"/>
          <p:nvPr/>
        </p:nvSpPr>
        <p:spPr>
          <a:xfrm>
            <a:off x="738890" y="1916759"/>
            <a:ext cx="30232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</a:t>
            </a:r>
            <a:r>
              <a:rPr lang="ko-KR" altLang="en-US" sz="36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소개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4EFD69-F635-4BCC-ACC3-06BAEE864E24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67995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D74C271A-CE77-8761-E5A7-E01136B239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6254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E8425CC-D420-BD97-BDCC-2A12C98B8EE4}"/>
              </a:ext>
            </a:extLst>
          </p:cNvPr>
          <p:cNvCxnSpPr>
            <a:cxnSpLocks/>
          </p:cNvCxnSpPr>
          <p:nvPr/>
        </p:nvCxnSpPr>
        <p:spPr>
          <a:xfrm>
            <a:off x="853440" y="2646921"/>
            <a:ext cx="256562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898005E-80F8-CC33-721A-97ACAC04C6C7}"/>
              </a:ext>
            </a:extLst>
          </p:cNvPr>
          <p:cNvSpPr txBox="1"/>
          <p:nvPr/>
        </p:nvSpPr>
        <p:spPr>
          <a:xfrm>
            <a:off x="738890" y="1916759"/>
            <a:ext cx="30232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marR="0" indent="0" fontAlgn="base" latinLnBrk="0">
              <a:spcBef>
                <a:spcPts val="0"/>
              </a:spcBef>
              <a:spcAft>
                <a:spcPts val="700"/>
              </a:spcAft>
            </a:pPr>
            <a:r>
              <a:rPr lang="en-US" altLang="ko-KR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sz="36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</a:t>
            </a:r>
            <a:r>
              <a:rPr lang="ko-KR" altLang="en-US" sz="36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소개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C497C56-EC86-83A8-9403-FBF155EF17C4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B6FBCD-E23A-62D0-A2A6-DA9136414811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2">
            <a:extLst>
              <a:ext uri="{FF2B5EF4-FFF2-40B4-BE49-F238E27FC236}">
                <a16:creationId xmlns:a16="http://schemas.microsoft.com/office/drawing/2014/main" id="{804D066C-1EAD-BA65-34E0-8A6AFAFC85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646683"/>
              </p:ext>
            </p:extLst>
          </p:nvPr>
        </p:nvGraphicFramePr>
        <p:xfrm>
          <a:off x="853440" y="2965414"/>
          <a:ext cx="5242560" cy="13123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104">
                  <a:extLst>
                    <a:ext uri="{9D8B030D-6E8A-4147-A177-3AD203B41FA5}">
                      <a16:colId xmlns:a16="http://schemas.microsoft.com/office/drawing/2014/main" val="2667035042"/>
                    </a:ext>
                  </a:extLst>
                </a:gridCol>
                <a:gridCol w="4366456">
                  <a:extLst>
                    <a:ext uri="{9D8B030D-6E8A-4147-A177-3AD203B41FA5}">
                      <a16:colId xmlns:a16="http://schemas.microsoft.com/office/drawing/2014/main" val="2402692690"/>
                    </a:ext>
                  </a:extLst>
                </a:gridCol>
              </a:tblGrid>
              <a:tr h="4481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/>
                        <a:t>년도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/>
                        <a:t>내용</a:t>
                      </a:r>
                      <a:endParaRPr lang="ko-KR" altLang="en-US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4899979"/>
                  </a:ext>
                </a:extLst>
              </a:tr>
              <a:tr h="823918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2023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5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특허등록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10-2530965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특허등록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30-12127300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8215751"/>
                  </a:ext>
                </a:extLst>
              </a:tr>
              <a:tr h="2132880">
                <a:tc>
                  <a:txBody>
                    <a:bodyPr/>
                    <a:lstStyle/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2022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녹색기술인증 취득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환경부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GT-22-01337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7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품질경영시스템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(ISO 9001:2015)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디자인 등록 출원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KLD03575)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특허출원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KLP03576)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특허출원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KLP03596)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918277"/>
                  </a:ext>
                </a:extLst>
              </a:tr>
              <a:tr h="823918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2021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JS</a:t>
                      </a:r>
                      <a:r>
                        <a:rPr kumimoji="0" lang="ko-KR" altLang="en-US" sz="1400" b="1" i="0" u="none" strike="noStrike" kern="100" cap="none" spc="-120" normalizeH="0" baseline="0" noProof="0" dirty="0" err="1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집수정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국내 최초 시험성적서 취득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환경성적표지 </a:t>
                      </a:r>
                      <a:r>
                        <a:rPr kumimoji="0" lang="ko-KR" altLang="en-US" sz="1400" b="1" i="0" u="none" strike="noStrike" kern="100" cap="none" spc="-120" normalizeH="0" baseline="0" noProof="0" dirty="0" err="1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저탄소제품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인증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한국환경산업기술원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860151"/>
                  </a:ext>
                </a:extLst>
              </a:tr>
              <a:tr h="1696560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2020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03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30-1051814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30-1051815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04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30-1056821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08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30-1071293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1114768"/>
                  </a:ext>
                </a:extLst>
              </a:tr>
              <a:tr h="820603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2019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특허등록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 제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10-1932601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04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특허등록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 제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10-1975025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kumimoji="0" lang="ko-KR" altLang="en-US" sz="14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9956364"/>
                  </a:ext>
                </a:extLst>
              </a:tr>
              <a:tr h="1696560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2018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특허등록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 제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10-1822899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06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특허등록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 제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10-1867974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품질경영시스템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(ISO 9001:2015)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환경성적표지 </a:t>
                      </a:r>
                      <a:r>
                        <a:rPr kumimoji="0" lang="ko-KR" altLang="en-US" sz="1400" b="1" i="0" u="none" strike="noStrike" kern="100" cap="none" spc="-120" normalizeH="0" baseline="0" noProof="0" dirty="0" err="1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저탄소제품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인증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(JS-01,JS-03)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9399259"/>
                  </a:ext>
                </a:extLst>
              </a:tr>
              <a:tr h="1696560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2017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특허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10-1699395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30-0891379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30-0895899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06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특허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10-1749656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4641720"/>
                  </a:ext>
                </a:extLst>
              </a:tr>
              <a:tr h="2805375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2016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상표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40-1154828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서비스표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41-0349542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04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회 대한민국 녹색에너지 우수기업 녹색제품부문 대상 수상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/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경영혁신형 중소기업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(MAIN-BIZ)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인증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중소기업청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160603-00555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07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품질경영시스템 인증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(ISO 9001:2008)</a:t>
                      </a:r>
                    </a:p>
                    <a:p>
                      <a:pPr marL="274320" marR="0" lvl="0" indent="0" algn="l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30-0881042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98277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039F14C-2F92-A8F8-6B67-18CB9FC304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249519"/>
              </p:ext>
            </p:extLst>
          </p:nvPr>
        </p:nvGraphicFramePr>
        <p:xfrm>
          <a:off x="6300043" y="2965413"/>
          <a:ext cx="5505096" cy="1313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9977">
                  <a:extLst>
                    <a:ext uri="{9D8B030D-6E8A-4147-A177-3AD203B41FA5}">
                      <a16:colId xmlns:a16="http://schemas.microsoft.com/office/drawing/2014/main" val="2667035042"/>
                    </a:ext>
                  </a:extLst>
                </a:gridCol>
                <a:gridCol w="4585119">
                  <a:extLst>
                    <a:ext uri="{9D8B030D-6E8A-4147-A177-3AD203B41FA5}">
                      <a16:colId xmlns:a16="http://schemas.microsoft.com/office/drawing/2014/main" val="2402692690"/>
                    </a:ext>
                  </a:extLst>
                </a:gridCol>
              </a:tblGrid>
              <a:tr h="5216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/>
                        <a:t>년도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/>
                        <a:t>내용</a:t>
                      </a:r>
                      <a:endParaRPr lang="ko-KR" altLang="en-US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4899979"/>
                  </a:ext>
                </a:extLst>
              </a:tr>
              <a:tr h="9593319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2015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03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특허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10-1509202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30-0790473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04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기업부설 건설기술연구소 인정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미래창조과학부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30-0791140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05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30-0796645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30-0797083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06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기업혁신형 중소기업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(INNO-BIZ)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인증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중소기업청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150606-00714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07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녹색기술인증 취득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환경부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GT-15-00144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30-0809118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30-0809119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30-0809120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09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30-0815133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30-0816526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30-0816527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2015 Best Innovation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기업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&amp;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브랜드 기술혁신부문 수상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환경성적표지 </a:t>
                      </a:r>
                      <a:r>
                        <a:rPr kumimoji="0" lang="ko-KR" altLang="en-US" sz="1400" b="1" i="0" u="none" strike="noStrike" kern="100" cap="none" spc="-120" normalizeH="0" baseline="0" noProof="0" dirty="0" err="1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타입별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인증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한국환경산업기술원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탄소배출량 </a:t>
                      </a:r>
                      <a:r>
                        <a:rPr kumimoji="0" lang="ko-KR" altLang="en-US" sz="1400" b="1" i="0" u="none" strike="noStrike" kern="100" cap="none" spc="-120" normalizeH="0" baseline="0" noProof="0" dirty="0" err="1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타입별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인증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한국환경산업기술원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30-0828927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8215751"/>
                  </a:ext>
                </a:extLst>
              </a:tr>
              <a:tr h="1466974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2014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건설업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포장공사업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상하수도 설비공사업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07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디자인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30-0754776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벤처기업 인증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기술보증기금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918277"/>
                  </a:ext>
                </a:extLst>
              </a:tr>
              <a:tr h="594099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2013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특허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특허청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10-1341843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860151"/>
                  </a:ext>
                </a:extLst>
              </a:tr>
              <a:tr h="959078">
                <a:tc>
                  <a:txBody>
                    <a:bodyPr/>
                    <a:lstStyle/>
                    <a:p>
                      <a:pPr marL="0" marR="0" lvl="0" indent="0" algn="ctr" defTabSz="121917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2012</a:t>
                      </a:r>
                    </a:p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01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지성산업개발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주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설립</a:t>
                      </a:r>
                    </a:p>
                    <a:p>
                      <a:pPr marL="274320" marR="0" lvl="0" indent="0" algn="ctr" defTabSz="4572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2865120" algn="ctr"/>
                        </a:tabLst>
                        <a:defRPr/>
                      </a:pP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02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월 건설업 등록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토공사업</a:t>
                      </a:r>
                      <a:r>
                        <a:rPr kumimoji="0" lang="en-US" altLang="ko-KR" sz="1400" b="1" i="0" u="none" strike="noStrike" kern="100" cap="none" spc="-120" normalizeH="0" baseline="0" noProof="0" dirty="0">
                          <a:ln>
                            <a:noFill/>
                          </a:ln>
                          <a:solidFill>
                            <a:srgbClr val="373737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1114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5252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0C9FD14F-7DFA-EC72-5664-E2FB1AB4534B}"/>
              </a:ext>
            </a:extLst>
          </p:cNvPr>
          <p:cNvSpPr/>
          <p:nvPr/>
        </p:nvSpPr>
        <p:spPr>
          <a:xfrm>
            <a:off x="463284" y="2973276"/>
            <a:ext cx="11445238" cy="127585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00A91B-646B-4EF1-CB62-88851C322E50}"/>
              </a:ext>
            </a:extLst>
          </p:cNvPr>
          <p:cNvSpPr txBox="1"/>
          <p:nvPr/>
        </p:nvSpPr>
        <p:spPr>
          <a:xfrm>
            <a:off x="709664" y="1865595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fontAlgn="base">
              <a:spcAft>
                <a:spcPts val="700"/>
              </a:spcAft>
            </a:pPr>
            <a:r>
              <a:rPr lang="en-US" altLang="ko-KR" sz="3600" b="1" kern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en-US" altLang="ko-KR" sz="3600" b="1" kern="0" spc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36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기업인증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151F4E1-03A3-C6C9-7592-4D64F6DE751C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A45C17F2-5513-EB8E-275B-12ACB8FAC93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A936100-442B-E303-93B5-D96625E9F060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832F091-4F87-C2DB-A35B-84DF1F8B41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4" t="3752" r="5444" b="13016"/>
          <a:stretch/>
        </p:blipFill>
        <p:spPr>
          <a:xfrm>
            <a:off x="892694" y="3299882"/>
            <a:ext cx="2884694" cy="364402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0C7661F-606B-3087-FEC5-069AEF9D34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6" t="4359" r="5972" b="15677"/>
          <a:stretch/>
        </p:blipFill>
        <p:spPr>
          <a:xfrm>
            <a:off x="4404754" y="3299882"/>
            <a:ext cx="3113267" cy="3644021"/>
          </a:xfrm>
          <a:prstGeom prst="rect">
            <a:avLst/>
          </a:prstGeom>
          <a:effectLst/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EB53F80-8768-FCF5-3381-8049F57E67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40" t="3140" r="3140" b="3140"/>
          <a:stretch/>
        </p:blipFill>
        <p:spPr>
          <a:xfrm>
            <a:off x="8231714" y="3299882"/>
            <a:ext cx="2759193" cy="3644021"/>
          </a:xfrm>
          <a:prstGeom prst="rect">
            <a:avLst/>
          </a:prstGeom>
          <a:ln>
            <a:noFill/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9816EEE-8A4E-16B5-681A-8B4FABFB77E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15" t="5815" r="5711" b="2747"/>
          <a:stretch/>
        </p:blipFill>
        <p:spPr>
          <a:xfrm>
            <a:off x="927692" y="7239134"/>
            <a:ext cx="2884693" cy="4028352"/>
          </a:xfrm>
          <a:prstGeom prst="rect">
            <a:avLst/>
          </a:prstGeom>
          <a:effectLst/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73ECC5AD-19A4-EEF4-B8A5-08695944DB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" t="1582" r="3387" b="1843"/>
          <a:stretch/>
        </p:blipFill>
        <p:spPr bwMode="auto">
          <a:xfrm>
            <a:off x="4504909" y="7199046"/>
            <a:ext cx="2993342" cy="400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815BA61-BCE9-D4EF-EE1E-5022E80C55C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3" t="4963" r="4963" b="4963"/>
          <a:stretch/>
        </p:blipFill>
        <p:spPr>
          <a:xfrm>
            <a:off x="8242706" y="7199046"/>
            <a:ext cx="2759193" cy="4002350"/>
          </a:xfrm>
          <a:prstGeom prst="rect">
            <a:avLst/>
          </a:prstGeom>
          <a:effectLst/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33CC4CB7-8604-B979-65F2-3045C09D4FF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"/>
          <a:stretch/>
        </p:blipFill>
        <p:spPr>
          <a:xfrm>
            <a:off x="976679" y="11579072"/>
            <a:ext cx="2519813" cy="3562285"/>
          </a:xfrm>
          <a:prstGeom prst="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  <a:effectLst/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EB7F7AA2-F64A-6CE9-7B77-E0046B75C4A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9"/>
          <a:stretch/>
        </p:blipFill>
        <p:spPr>
          <a:xfrm>
            <a:off x="3566027" y="11579072"/>
            <a:ext cx="2519813" cy="3562285"/>
          </a:xfrm>
          <a:prstGeom prst="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  <a:effectLst/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3A4F1BDD-C4F3-861E-9231-B76473317581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6" t="571" r="1588" b="12646"/>
          <a:stretch/>
        </p:blipFill>
        <p:spPr>
          <a:xfrm>
            <a:off x="6294457" y="11582214"/>
            <a:ext cx="2241071" cy="3025525"/>
          </a:xfrm>
          <a:prstGeom prst="rect">
            <a:avLst/>
          </a:prstGeom>
          <a:effectLst/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72581A08-13D0-400D-1DC6-101C9B1DFF47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" r="1" b="13217"/>
          <a:stretch/>
        </p:blipFill>
        <p:spPr>
          <a:xfrm>
            <a:off x="8626343" y="11582214"/>
            <a:ext cx="2351343" cy="3025525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3116267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0C9FD14F-7DFA-EC72-5664-E2FB1AB4534B}"/>
              </a:ext>
            </a:extLst>
          </p:cNvPr>
          <p:cNvSpPr/>
          <p:nvPr/>
        </p:nvSpPr>
        <p:spPr>
          <a:xfrm>
            <a:off x="463284" y="2973276"/>
            <a:ext cx="11445238" cy="127585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00A91B-646B-4EF1-CB62-88851C322E50}"/>
              </a:ext>
            </a:extLst>
          </p:cNvPr>
          <p:cNvSpPr txBox="1"/>
          <p:nvPr/>
        </p:nvSpPr>
        <p:spPr>
          <a:xfrm>
            <a:off x="709664" y="1865595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fontAlgn="base">
              <a:spcAft>
                <a:spcPts val="700"/>
              </a:spcAft>
            </a:pPr>
            <a:r>
              <a:rPr lang="en-US" altLang="ko-KR" sz="3600" b="1" kern="0" spc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5. </a:t>
            </a:r>
            <a:r>
              <a:rPr lang="ko-KR" altLang="en-US" sz="36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기업인증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151F4E1-03A3-C6C9-7592-4D64F6DE751C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A45C17F2-5513-EB8E-275B-12ACB8FAC93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A936100-442B-E303-93B5-D96625E9F060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6F31D330-7348-0B59-E26A-5B6F3AC89F23}"/>
              </a:ext>
            </a:extLst>
          </p:cNvPr>
          <p:cNvPicPr>
            <a:picLocks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7" t="2938" b="5153"/>
          <a:stretch/>
        </p:blipFill>
        <p:spPr>
          <a:xfrm>
            <a:off x="765650" y="4336586"/>
            <a:ext cx="1947531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2BB35B18-F584-0321-79B8-CF5A890FF194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9744" y="4308128"/>
            <a:ext cx="1947531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94567D05-B59D-A368-821E-07322C83ECB0}"/>
              </a:ext>
            </a:extLst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839" y="4308128"/>
            <a:ext cx="1947531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453855E2-F05D-93DC-C71A-BBB8D8EBCAF6}"/>
              </a:ext>
            </a:extLst>
          </p:cNvPr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1"/>
          <a:stretch/>
        </p:blipFill>
        <p:spPr>
          <a:xfrm>
            <a:off x="7527934" y="4308128"/>
            <a:ext cx="1947531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C9DBD422-93E4-890B-F5BD-913589534004}"/>
              </a:ext>
            </a:extLst>
          </p:cNvPr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028" y="4347963"/>
            <a:ext cx="1947531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4C4E8775-01B2-C7F2-2ED8-D9E598E17790}"/>
              </a:ext>
            </a:extLst>
          </p:cNvPr>
          <p:cNvPicPr>
            <a:picLocks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2" b="3076"/>
          <a:stretch/>
        </p:blipFill>
        <p:spPr>
          <a:xfrm>
            <a:off x="723916" y="6768751"/>
            <a:ext cx="1795664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20D4200F-7DA2-37B7-8282-419E1A47CD9E}"/>
              </a:ext>
            </a:extLst>
          </p:cNvPr>
          <p:cNvPicPr>
            <a:picLocks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6"/>
          <a:stretch/>
        </p:blipFill>
        <p:spPr>
          <a:xfrm>
            <a:off x="2564928" y="6768751"/>
            <a:ext cx="1795664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29405851-2430-A836-704D-39BF66B251AF}"/>
              </a:ext>
            </a:extLst>
          </p:cNvPr>
          <p:cNvPicPr>
            <a:picLocks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" r="2132"/>
          <a:stretch/>
        </p:blipFill>
        <p:spPr>
          <a:xfrm>
            <a:off x="4405940" y="6777415"/>
            <a:ext cx="1795664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F8337544-4A70-84FB-7BE0-28145A8A1744}"/>
              </a:ext>
            </a:extLst>
          </p:cNvPr>
          <p:cNvPicPr>
            <a:picLocks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8"/>
          <a:stretch/>
        </p:blipFill>
        <p:spPr>
          <a:xfrm>
            <a:off x="6246952" y="6777415"/>
            <a:ext cx="1795664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2CC6063E-6571-AB15-AA6F-0395B5EADA8C}"/>
              </a:ext>
            </a:extLst>
          </p:cNvPr>
          <p:cNvPicPr>
            <a:picLocks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4"/>
          <a:stretch/>
        </p:blipFill>
        <p:spPr>
          <a:xfrm>
            <a:off x="8087964" y="6777415"/>
            <a:ext cx="1795664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8BEF5008-549A-A620-B157-54EFD68A9C65}"/>
              </a:ext>
            </a:extLst>
          </p:cNvPr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976" y="6777415"/>
            <a:ext cx="1795664" cy="2278154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83B152BD-6855-28FB-B253-5ED2C434A47D}"/>
              </a:ext>
            </a:extLst>
          </p:cNvPr>
          <p:cNvSpPr txBox="1"/>
          <p:nvPr/>
        </p:nvSpPr>
        <p:spPr>
          <a:xfrm>
            <a:off x="491370" y="3013151"/>
            <a:ext cx="3426393" cy="461665"/>
          </a:xfrm>
          <a:prstGeom prst="rect">
            <a:avLst/>
          </a:prstGeom>
          <a:solidFill>
            <a:srgbClr val="C00000"/>
          </a:solidFill>
        </p:spPr>
        <p:txBody>
          <a:bodyPr wrap="square" rIns="216000" rtlCol="0">
            <a:spAutoFit/>
          </a:bodyPr>
          <a:lstStyle/>
          <a:p>
            <a:pPr algn="r"/>
            <a:r>
              <a:rPr lang="ko-KR" altLang="en-US" sz="2400" b="1" dirty="0">
                <a:solidFill>
                  <a:schemeClr val="bg1"/>
                </a:solidFill>
              </a:rPr>
              <a:t>특허증 </a:t>
            </a:r>
            <a:r>
              <a:rPr lang="en-US" altLang="ko-KR" sz="2400" b="1" dirty="0">
                <a:solidFill>
                  <a:schemeClr val="bg1"/>
                </a:solidFill>
              </a:rPr>
              <a:t>11</a:t>
            </a:r>
            <a:r>
              <a:rPr lang="ko-KR" altLang="en-US" sz="2400" b="1" dirty="0">
                <a:solidFill>
                  <a:schemeClr val="bg1"/>
                </a:solidFill>
              </a:rPr>
              <a:t>건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FDF1AA8-8FF7-6887-7E31-2EF7881F2F7D}"/>
              </a:ext>
            </a:extLst>
          </p:cNvPr>
          <p:cNvSpPr txBox="1"/>
          <p:nvPr/>
        </p:nvSpPr>
        <p:spPr>
          <a:xfrm>
            <a:off x="478111" y="9554559"/>
            <a:ext cx="3526971" cy="461665"/>
          </a:xfrm>
          <a:prstGeom prst="rect">
            <a:avLst/>
          </a:prstGeom>
          <a:solidFill>
            <a:srgbClr val="C00000"/>
          </a:solidFill>
        </p:spPr>
        <p:txBody>
          <a:bodyPr wrap="square" rIns="216000" rtlCol="0">
            <a:spAutoFit/>
          </a:bodyPr>
          <a:lstStyle/>
          <a:p>
            <a:pPr algn="r"/>
            <a:r>
              <a:rPr lang="ko-KR" altLang="en-US" sz="2400" b="1" dirty="0">
                <a:solidFill>
                  <a:schemeClr val="bg1"/>
                </a:solidFill>
              </a:rPr>
              <a:t>디자인등록증 </a:t>
            </a:r>
            <a:r>
              <a:rPr lang="en-US" altLang="ko-KR" sz="2400" b="1" dirty="0">
                <a:solidFill>
                  <a:schemeClr val="bg1"/>
                </a:solidFill>
              </a:rPr>
              <a:t>22</a:t>
            </a:r>
            <a:r>
              <a:rPr lang="ko-KR" altLang="en-US" sz="2400" b="1" dirty="0">
                <a:solidFill>
                  <a:schemeClr val="bg1"/>
                </a:solidFill>
              </a:rPr>
              <a:t>건 </a:t>
            </a:r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8DF0EA61-5782-9C4B-726F-DECF43439B53}"/>
              </a:ext>
            </a:extLst>
          </p:cNvPr>
          <p:cNvPicPr>
            <a:picLocks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" t="1954"/>
          <a:stretch/>
        </p:blipFill>
        <p:spPr>
          <a:xfrm>
            <a:off x="2115342" y="10150819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id="{E612D5A3-5F23-2A03-25C2-DC3DED9D45DD}"/>
              </a:ext>
            </a:extLst>
          </p:cNvPr>
          <p:cNvPicPr>
            <a:picLocks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7"/>
          <a:stretch/>
        </p:blipFill>
        <p:spPr>
          <a:xfrm>
            <a:off x="739641" y="10150819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50ED4B6A-6277-F506-5D58-B45A80791F7E}"/>
              </a:ext>
            </a:extLst>
          </p:cNvPr>
          <p:cNvPicPr>
            <a:picLocks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043" y="10150819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82F34BE7-DCF1-D5F9-FB93-5E1ADEFC3FCE}"/>
              </a:ext>
            </a:extLst>
          </p:cNvPr>
          <p:cNvPicPr>
            <a:picLocks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744" y="10150819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3E5E7715-D0E1-0DF3-2F5F-723CB3D67FB7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7" t="1232" b="-1"/>
          <a:stretch/>
        </p:blipFill>
        <p:spPr>
          <a:xfrm>
            <a:off x="7618146" y="10150819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BFFB4B7A-EC47-0ABD-DF50-3620EEF0F07A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8" t="3296" r="441"/>
          <a:stretch/>
        </p:blipFill>
        <p:spPr>
          <a:xfrm>
            <a:off x="6242445" y="10150819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C7DF573C-C88F-DA8A-4C99-2F9C39A8CDA3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" t="2116" r="2116" b="2116"/>
          <a:stretch/>
        </p:blipFill>
        <p:spPr>
          <a:xfrm>
            <a:off x="8993847" y="10150819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D9DA07B4-9591-B375-1202-8781C5774B91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" t="2042" r="2042" b="2042"/>
          <a:stretch/>
        </p:blipFill>
        <p:spPr>
          <a:xfrm>
            <a:off x="10369549" y="10150819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8282BFD8-40EE-9172-69C1-066B93075BD7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8" t="2088" r="2088" b="2088"/>
          <a:stretch/>
        </p:blipFill>
        <p:spPr>
          <a:xfrm>
            <a:off x="2115342" y="12078157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41" name="그림 40">
            <a:extLst>
              <a:ext uri="{FF2B5EF4-FFF2-40B4-BE49-F238E27FC236}">
                <a16:creationId xmlns:a16="http://schemas.microsoft.com/office/drawing/2014/main" id="{BB4EAAEB-0CC3-0B94-BFB4-09EA1254357C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3" t="-1" b="1783"/>
          <a:stretch/>
        </p:blipFill>
        <p:spPr>
          <a:xfrm>
            <a:off x="739641" y="12078157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AB575FA1-6419-00E0-805A-320C651C8C5C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" t="1751" r="1751" b="1751"/>
          <a:stretch/>
        </p:blipFill>
        <p:spPr>
          <a:xfrm>
            <a:off x="3491043" y="12078157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43" name="그림 42">
            <a:extLst>
              <a:ext uri="{FF2B5EF4-FFF2-40B4-BE49-F238E27FC236}">
                <a16:creationId xmlns:a16="http://schemas.microsoft.com/office/drawing/2014/main" id="{23C454F0-7529-E380-70FA-A6B713C1D027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" t="3076" r="3076" b="3076"/>
          <a:stretch/>
        </p:blipFill>
        <p:spPr>
          <a:xfrm>
            <a:off x="4866744" y="12078157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0495D982-E00A-FCD1-CF25-E8DD6A8AB558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7" t="3897" r="3897" b="3897"/>
          <a:stretch/>
        </p:blipFill>
        <p:spPr>
          <a:xfrm>
            <a:off x="7618146" y="12078157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45" name="그림 44">
            <a:extLst>
              <a:ext uri="{FF2B5EF4-FFF2-40B4-BE49-F238E27FC236}">
                <a16:creationId xmlns:a16="http://schemas.microsoft.com/office/drawing/2014/main" id="{0E90B330-1E2D-01E7-1355-C5AB5589B936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" t="1944" r="1944" b="1944"/>
          <a:stretch/>
        </p:blipFill>
        <p:spPr>
          <a:xfrm>
            <a:off x="6242445" y="12078157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46" name="그림 45">
            <a:extLst>
              <a:ext uri="{FF2B5EF4-FFF2-40B4-BE49-F238E27FC236}">
                <a16:creationId xmlns:a16="http://schemas.microsoft.com/office/drawing/2014/main" id="{0B6784B4-A1B9-5E98-90D9-2F66876CB65B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4" b="3174"/>
          <a:stretch/>
        </p:blipFill>
        <p:spPr>
          <a:xfrm>
            <a:off x="8993847" y="12078157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47" name="그림 46">
            <a:extLst>
              <a:ext uri="{FF2B5EF4-FFF2-40B4-BE49-F238E27FC236}">
                <a16:creationId xmlns:a16="http://schemas.microsoft.com/office/drawing/2014/main" id="{32C630F5-1C79-0B7B-588F-54022418FC37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4" b="3174"/>
          <a:stretch/>
        </p:blipFill>
        <p:spPr>
          <a:xfrm>
            <a:off x="10369549" y="12078157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48" name="그림 47">
            <a:extLst>
              <a:ext uri="{FF2B5EF4-FFF2-40B4-BE49-F238E27FC236}">
                <a16:creationId xmlns:a16="http://schemas.microsoft.com/office/drawing/2014/main" id="{D39F2432-D7FD-A2F8-F1CA-6FA3C3C7A9CF}"/>
              </a:ext>
            </a:extLst>
          </p:cNvPr>
          <p:cNvPicPr preferRelativeResize="0">
            <a:picLocks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342" y="14005495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AD8FBABA-8546-814E-4A11-D00C31923287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" b="2230"/>
          <a:stretch/>
        </p:blipFill>
        <p:spPr>
          <a:xfrm>
            <a:off x="739641" y="14005495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50" name="그림 49">
            <a:extLst>
              <a:ext uri="{FF2B5EF4-FFF2-40B4-BE49-F238E27FC236}">
                <a16:creationId xmlns:a16="http://schemas.microsoft.com/office/drawing/2014/main" id="{68EB05A4-6D8B-E0B1-0960-3AA72184AEB7}"/>
              </a:ext>
            </a:extLst>
          </p:cNvPr>
          <p:cNvPicPr preferRelativeResize="0">
            <a:picLocks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043" y="14005495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51" name="그림 50">
            <a:extLst>
              <a:ext uri="{FF2B5EF4-FFF2-40B4-BE49-F238E27FC236}">
                <a16:creationId xmlns:a16="http://schemas.microsoft.com/office/drawing/2014/main" id="{E512544D-7E26-C871-C6D4-8EC0D792517F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" r="792"/>
          <a:stretch/>
        </p:blipFill>
        <p:spPr>
          <a:xfrm>
            <a:off x="4866744" y="14005495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  <p:pic>
        <p:nvPicPr>
          <p:cNvPr id="52" name="그림 51">
            <a:extLst>
              <a:ext uri="{FF2B5EF4-FFF2-40B4-BE49-F238E27FC236}">
                <a16:creationId xmlns:a16="http://schemas.microsoft.com/office/drawing/2014/main" id="{68874EA5-C27B-F96F-32D2-8D006D2718D4}"/>
              </a:ext>
            </a:extLst>
          </p:cNvPr>
          <p:cNvPicPr preferRelativeResize="0">
            <a:picLocks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146" y="14005495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</p:pic>
      <p:pic>
        <p:nvPicPr>
          <p:cNvPr id="53" name="그림 52">
            <a:extLst>
              <a:ext uri="{FF2B5EF4-FFF2-40B4-BE49-F238E27FC236}">
                <a16:creationId xmlns:a16="http://schemas.microsoft.com/office/drawing/2014/main" id="{5ED38762-9598-B077-8DB6-5509289056F3}"/>
              </a:ext>
            </a:extLst>
          </p:cNvPr>
          <p:cNvPicPr preferRelativeResize="0">
            <a:picLocks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445" y="14005495"/>
            <a:ext cx="1291054" cy="1624741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1106500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0C9FD14F-7DFA-EC72-5664-E2FB1AB4534B}"/>
              </a:ext>
            </a:extLst>
          </p:cNvPr>
          <p:cNvSpPr/>
          <p:nvPr/>
        </p:nvSpPr>
        <p:spPr>
          <a:xfrm>
            <a:off x="463284" y="2973276"/>
            <a:ext cx="11445238" cy="127585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00A91B-646B-4EF1-CB62-88851C322E50}"/>
              </a:ext>
            </a:extLst>
          </p:cNvPr>
          <p:cNvSpPr txBox="1"/>
          <p:nvPr/>
        </p:nvSpPr>
        <p:spPr>
          <a:xfrm>
            <a:off x="709664" y="1865595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fontAlgn="base">
              <a:spcAft>
                <a:spcPts val="700"/>
              </a:spcAft>
            </a:pPr>
            <a:r>
              <a:rPr lang="en-US" altLang="ko-KR" sz="3600" b="1" kern="0" spc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5. </a:t>
            </a:r>
            <a:r>
              <a:rPr lang="ko-KR" altLang="en-US" sz="36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기업인증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151F4E1-03A3-C6C9-7592-4D64F6DE751C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A45C17F2-5513-EB8E-275B-12ACB8FAC93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A936100-442B-E303-93B5-D96625E9F060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A0C6D78-FFA9-AEE9-1F50-65B1F8D63A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6" t="5468" r="4056" b="2478"/>
          <a:stretch/>
        </p:blipFill>
        <p:spPr>
          <a:xfrm>
            <a:off x="565546" y="3140225"/>
            <a:ext cx="2800394" cy="3759340"/>
          </a:xfrm>
          <a:prstGeom prst="rect">
            <a:avLst/>
          </a:prstGeom>
          <a:effectLst/>
        </p:spPr>
      </p:pic>
      <p:pic>
        <p:nvPicPr>
          <p:cNvPr id="30" name="Picture 2">
            <a:extLst>
              <a:ext uri="{FF2B5EF4-FFF2-40B4-BE49-F238E27FC236}">
                <a16:creationId xmlns:a16="http://schemas.microsoft.com/office/drawing/2014/main" id="{3DBE2DC2-F25B-7FF9-5833-127B74E91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202" y="3200447"/>
            <a:ext cx="2617638" cy="369911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66DDC6BB-6483-FC2D-A033-D2671E94FA9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" t="376" r="-1" b="-1"/>
          <a:stretch/>
        </p:blipFill>
        <p:spPr>
          <a:xfrm>
            <a:off x="6257348" y="3200447"/>
            <a:ext cx="2614993" cy="3699117"/>
          </a:xfrm>
          <a:prstGeom prst="rect">
            <a:avLst/>
          </a:prstGeom>
          <a:ln>
            <a:solidFill>
              <a:schemeClr val="accent1"/>
            </a:solidFill>
          </a:ln>
          <a:effectLst/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63842FB-5677-49AC-CBD5-AD895EC7C45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5"/>
          <a:stretch/>
        </p:blipFill>
        <p:spPr>
          <a:xfrm>
            <a:off x="9043849" y="3214349"/>
            <a:ext cx="2614993" cy="3685215"/>
          </a:xfrm>
          <a:prstGeom prst="rect">
            <a:avLst/>
          </a:prstGeom>
          <a:ln>
            <a:solidFill>
              <a:schemeClr val="accent1"/>
            </a:solidFill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5219789-49B1-B6F8-065D-2F336394E43D}"/>
              </a:ext>
            </a:extLst>
          </p:cNvPr>
          <p:cNvSpPr txBox="1"/>
          <p:nvPr/>
        </p:nvSpPr>
        <p:spPr>
          <a:xfrm>
            <a:off x="463284" y="7738740"/>
            <a:ext cx="3526971" cy="461665"/>
          </a:xfrm>
          <a:prstGeom prst="rect">
            <a:avLst/>
          </a:prstGeom>
          <a:solidFill>
            <a:srgbClr val="C00000"/>
          </a:solidFill>
        </p:spPr>
        <p:txBody>
          <a:bodyPr wrap="square" rIns="216000" rtlCol="0">
            <a:spAutoFit/>
          </a:bodyPr>
          <a:lstStyle/>
          <a:p>
            <a:pPr algn="r"/>
            <a:r>
              <a:rPr lang="ko-KR" altLang="en-US" sz="2400" b="1" dirty="0">
                <a:solidFill>
                  <a:schemeClr val="bg1"/>
                </a:solidFill>
              </a:rPr>
              <a:t>중국 실용신안 </a:t>
            </a:r>
            <a:r>
              <a:rPr lang="en-US" altLang="ko-KR" sz="2400" b="1" dirty="0">
                <a:solidFill>
                  <a:schemeClr val="bg1"/>
                </a:solidFill>
              </a:rPr>
              <a:t>4</a:t>
            </a:r>
            <a:r>
              <a:rPr lang="ko-KR" altLang="en-US" sz="2400" b="1" dirty="0">
                <a:solidFill>
                  <a:schemeClr val="bg1"/>
                </a:solidFill>
              </a:rPr>
              <a:t>건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B3A7A5F-F70D-AEB2-F226-0D6C1D419A9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5" b="2258"/>
          <a:stretch/>
        </p:blipFill>
        <p:spPr>
          <a:xfrm>
            <a:off x="3356068" y="9224810"/>
            <a:ext cx="2614992" cy="3657966"/>
          </a:xfrm>
          <a:prstGeom prst="rect">
            <a:avLst/>
          </a:prstGeom>
          <a:ln>
            <a:solidFill>
              <a:schemeClr val="accent1"/>
            </a:solidFill>
          </a:ln>
          <a:effectLst/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26F253A-DEB7-49D4-A98C-8E02373E5E1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37" t="1305" r="1215" b="1713"/>
          <a:stretch/>
        </p:blipFill>
        <p:spPr>
          <a:xfrm>
            <a:off x="622532" y="9224810"/>
            <a:ext cx="2612256" cy="3657964"/>
          </a:xfrm>
          <a:prstGeom prst="rect">
            <a:avLst/>
          </a:prstGeom>
          <a:ln>
            <a:solidFill>
              <a:schemeClr val="accent1"/>
            </a:solidFill>
          </a:ln>
          <a:effectLst/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713F342-CA21-641A-E33F-E38AD629F6B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9" r="1632"/>
          <a:stretch/>
        </p:blipFill>
        <p:spPr>
          <a:xfrm>
            <a:off x="6071812" y="9224809"/>
            <a:ext cx="2614993" cy="3657965"/>
          </a:xfrm>
          <a:prstGeom prst="rect">
            <a:avLst/>
          </a:prstGeom>
          <a:ln>
            <a:solidFill>
              <a:schemeClr val="accent1"/>
            </a:solidFill>
          </a:ln>
          <a:effectLst/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D39E960F-2D2F-C248-FB53-374B1CB17B0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7558" y="9224809"/>
            <a:ext cx="2614993" cy="3657965"/>
          </a:xfrm>
          <a:prstGeom prst="rect">
            <a:avLst/>
          </a:prstGeom>
          <a:ln>
            <a:solidFill>
              <a:schemeClr val="accent1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22920466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0C9FD14F-7DFA-EC72-5664-E2FB1AB4534B}"/>
              </a:ext>
            </a:extLst>
          </p:cNvPr>
          <p:cNvSpPr/>
          <p:nvPr/>
        </p:nvSpPr>
        <p:spPr>
          <a:xfrm>
            <a:off x="463284" y="2973276"/>
            <a:ext cx="11445238" cy="127585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00A91B-646B-4EF1-CB62-88851C322E50}"/>
              </a:ext>
            </a:extLst>
          </p:cNvPr>
          <p:cNvSpPr txBox="1"/>
          <p:nvPr/>
        </p:nvSpPr>
        <p:spPr>
          <a:xfrm>
            <a:off x="709664" y="1865595"/>
            <a:ext cx="3007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fontAlgn="base">
              <a:spcAft>
                <a:spcPts val="700"/>
              </a:spcAft>
            </a:pPr>
            <a:r>
              <a:rPr lang="en-US" altLang="ko-KR" sz="3600" b="1" kern="0" spc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5. </a:t>
            </a:r>
            <a:r>
              <a:rPr lang="ko-KR" altLang="en-US" sz="3600" b="1" kern="0" spc="0" dirty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기업인증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151F4E1-03A3-C6C9-7592-4D64F6DE751C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A45C17F2-5513-EB8E-275B-12ACB8FAC93A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A936100-442B-E303-93B5-D96625E9F060}"/>
              </a:ext>
            </a:extLst>
          </p:cNvPr>
          <p:cNvSpPr txBox="1"/>
          <p:nvPr/>
        </p:nvSpPr>
        <p:spPr>
          <a:xfrm>
            <a:off x="0" y="346077"/>
            <a:ext cx="1217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</a:t>
            </a:r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기업 개요</a:t>
            </a:r>
            <a:endParaRPr lang="ko-KR" altLang="en-US" sz="4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DDCC74-D7B3-F5B6-D2CB-1696ADC725BC}"/>
              </a:ext>
            </a:extLst>
          </p:cNvPr>
          <p:cNvSpPr txBox="1"/>
          <p:nvPr/>
        </p:nvSpPr>
        <p:spPr>
          <a:xfrm>
            <a:off x="463284" y="2984140"/>
            <a:ext cx="3526971" cy="461665"/>
          </a:xfrm>
          <a:prstGeom prst="rect">
            <a:avLst/>
          </a:prstGeom>
          <a:solidFill>
            <a:srgbClr val="C00000"/>
          </a:solidFill>
        </p:spPr>
        <p:txBody>
          <a:bodyPr wrap="square" rIns="216000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논문 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15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건 </a:t>
            </a:r>
          </a:p>
        </p:txBody>
      </p:sp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E3E1B6D4-D290-74BE-C0D0-6246773BB6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6236254"/>
              </p:ext>
            </p:extLst>
          </p:nvPr>
        </p:nvGraphicFramePr>
        <p:xfrm>
          <a:off x="894357" y="3550512"/>
          <a:ext cx="10583088" cy="4305638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83045">
                  <a:extLst>
                    <a:ext uri="{9D8B030D-6E8A-4147-A177-3AD203B41FA5}">
                      <a16:colId xmlns:a16="http://schemas.microsoft.com/office/drawing/2014/main" val="2705044220"/>
                    </a:ext>
                  </a:extLst>
                </a:gridCol>
                <a:gridCol w="1297690">
                  <a:extLst>
                    <a:ext uri="{9D8B030D-6E8A-4147-A177-3AD203B41FA5}">
                      <a16:colId xmlns:a16="http://schemas.microsoft.com/office/drawing/2014/main" val="760087773"/>
                    </a:ext>
                  </a:extLst>
                </a:gridCol>
                <a:gridCol w="6290416">
                  <a:extLst>
                    <a:ext uri="{9D8B030D-6E8A-4147-A177-3AD203B41FA5}">
                      <a16:colId xmlns:a16="http://schemas.microsoft.com/office/drawing/2014/main" val="651068265"/>
                    </a:ext>
                  </a:extLst>
                </a:gridCol>
                <a:gridCol w="2511937">
                  <a:extLst>
                    <a:ext uri="{9D8B030D-6E8A-4147-A177-3AD203B41FA5}">
                      <a16:colId xmlns:a16="http://schemas.microsoft.com/office/drawing/2014/main" val="3513242798"/>
                    </a:ext>
                  </a:extLst>
                </a:gridCol>
              </a:tblGrid>
              <a:tr h="24611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400" b="1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ECE4A8"/>
                          </a:solidFill>
                          <a:latin typeface="Noto Sans KR Black" panose="020B0A00000000000000" pitchFamily="34" charset="-127"/>
                          <a:ea typeface="Noto Sans KR Black" panose="020B0A00000000000000" pitchFamily="34" charset="-127"/>
                        </a:rPr>
                        <a:t>No.</a:t>
                      </a:r>
                      <a:endParaRPr lang="ko-KR" altLang="en-US" sz="1400" b="1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ECE4A8"/>
                        </a:solidFill>
                        <a:latin typeface="Noto Sans KR Black" panose="020B0A00000000000000" pitchFamily="34" charset="-127"/>
                        <a:ea typeface="Noto Sans KR Black" panose="020B0A00000000000000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2A5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ECE4A8"/>
                          </a:solidFill>
                          <a:latin typeface="Noto Sans KR Black" panose="020B0A00000000000000" pitchFamily="34" charset="-127"/>
                          <a:ea typeface="Noto Sans KR Black" panose="020B0A00000000000000" pitchFamily="34" charset="-127"/>
                        </a:rPr>
                        <a:t>년 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2A5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ECE4A8"/>
                          </a:solidFill>
                          <a:latin typeface="Noto Sans KR Black" panose="020B0A00000000000000" pitchFamily="34" charset="-127"/>
                          <a:ea typeface="Noto Sans KR Black" panose="020B0A00000000000000" pitchFamily="34" charset="-127"/>
                        </a:rPr>
                        <a:t>논문 및 학술발표명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2A5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ECE4A8"/>
                          </a:solidFill>
                          <a:latin typeface="Noto Sans KR Black" panose="020B0A00000000000000" pitchFamily="34" charset="-127"/>
                          <a:ea typeface="Noto Sans KR Black" panose="020B0A00000000000000" pitchFamily="34" charset="-127"/>
                        </a:rPr>
                        <a:t>게 재 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2A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723380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2021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가정용 정수기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폐필터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재활용 동향에 관한 연구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한국물환경학회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144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237497"/>
                  </a:ext>
                </a:extLst>
              </a:tr>
              <a:tr h="317405"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2021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침투를 이용한 우수배수를 통해 비점오염원을 저감하는 집수정에 관한 연구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한국물환경학회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144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9386704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3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2021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정수기 폐필터를 이용한 자원순환형 침투형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집수정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개발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한국폐기물자원순환학회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144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269209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4</a:t>
                      </a:r>
                      <a:endParaRPr lang="ko-KR" altLang="en-US" sz="1400" b="0" i="0" u="none" strike="noStrike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2020</a:t>
                      </a:r>
                      <a:endParaRPr lang="ko-KR" altLang="en-US" sz="1400" b="0" i="0" u="none" strike="noStrike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우수배제시스템 개선을 위한 탄소배출평가지표의 적용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한국환경경영학회</a:t>
                      </a:r>
                      <a:endParaRPr lang="en-US" altLang="ko-KR" sz="1400" b="0" i="0" u="none" strike="noStrike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180000" marR="144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9302079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5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2019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LCA</a:t>
                      </a:r>
                      <a:r>
                        <a:rPr lang="ko-KR" altLang="en-US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를 고려한 우수배제시스템 통합평가지표의 개발과 적용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</a:rPr>
                        <a:t>한국산학기술학회</a:t>
                      </a:r>
                      <a:endParaRPr lang="en-US" altLang="ko-KR" sz="1400" b="0" i="0" u="none" strike="noStrike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7270319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6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2018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친환경 수로형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집수정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시스템의 개선효과분석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한국산학기술학회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295776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7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2018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지속가능한 빗물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집수시스템의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온실가스 배출량 평가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한국전과정평가학회지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2226258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8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2018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지하수 확보를 위한 </a:t>
                      </a: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LID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형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환경친화적인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빗물 저류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집수정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개발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한국수자원학회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1709310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9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2017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저영향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개발을 위한 빗물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집수시스템의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빗물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집수량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성능평가 연구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한국토목학회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727246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10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2017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2017 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지속 가능한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빗물집수시스템의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탄소배출량 비교 평가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대한상하수도학회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8289572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11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2017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LID 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대응을 위한 빗물 집수정의 물발자국 산정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한국전과정평가학회지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5800950"/>
                  </a:ext>
                </a:extLst>
              </a:tr>
              <a:tr h="317405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12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2017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저영향개발을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위한 빗물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집수시스템의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전과정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이산화탄소 배출량의 평가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한국수자원학회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4504865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13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2016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지성산업개발</a:t>
                      </a: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(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주</a:t>
                      </a: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)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의 집수정을 이용한 물 재이용 향상 기술 개발 사례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KAIST 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사례보고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0201497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14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2016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빗물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집수시스템의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전과정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 비용 비교 평가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한국전과정평가학회지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9250345"/>
                  </a:ext>
                </a:extLst>
              </a:tr>
              <a:tr h="256351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15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2015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집중호우에 대비한 도시지역 이중배수 시스템 개발 및 평가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Noto Sans KR Light" panose="020B0300000000000000" pitchFamily="34" charset="-127"/>
                          <a:ea typeface="Noto Sans KR Light" panose="020B0300000000000000" pitchFamily="34" charset="-127"/>
                          <a:cs typeface="+mn-cs"/>
                        </a:rPr>
                        <a:t>한국수자원학회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Noto Sans KR Light" panose="020B0300000000000000" pitchFamily="34" charset="-127"/>
                        <a:ea typeface="Noto Sans KR Light" panose="020B0300000000000000" pitchFamily="34" charset="-127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9739072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A71574BD-3684-25D7-49B9-E6C2A1BA4ADE}"/>
              </a:ext>
            </a:extLst>
          </p:cNvPr>
          <p:cNvSpPr txBox="1"/>
          <p:nvPr/>
        </p:nvSpPr>
        <p:spPr>
          <a:xfrm>
            <a:off x="463285" y="8545120"/>
            <a:ext cx="3268752" cy="461665"/>
          </a:xfrm>
          <a:prstGeom prst="rect">
            <a:avLst/>
          </a:prstGeom>
          <a:solidFill>
            <a:srgbClr val="C00000"/>
          </a:solidFill>
        </p:spPr>
        <p:txBody>
          <a:bodyPr wrap="square" rIns="216000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연구보고서 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15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건 </a:t>
            </a: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374351BE-E9CB-11F9-0077-573405CA6E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386952"/>
              </p:ext>
            </p:extLst>
          </p:nvPr>
        </p:nvGraphicFramePr>
        <p:xfrm>
          <a:off x="849729" y="9223448"/>
          <a:ext cx="10583087" cy="615069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66168">
                  <a:extLst>
                    <a:ext uri="{9D8B030D-6E8A-4147-A177-3AD203B41FA5}">
                      <a16:colId xmlns:a16="http://schemas.microsoft.com/office/drawing/2014/main" val="3248461211"/>
                    </a:ext>
                  </a:extLst>
                </a:gridCol>
                <a:gridCol w="1593558">
                  <a:extLst>
                    <a:ext uri="{9D8B030D-6E8A-4147-A177-3AD203B41FA5}">
                      <a16:colId xmlns:a16="http://schemas.microsoft.com/office/drawing/2014/main" val="760087773"/>
                    </a:ext>
                  </a:extLst>
                </a:gridCol>
                <a:gridCol w="6213763">
                  <a:extLst>
                    <a:ext uri="{9D8B030D-6E8A-4147-A177-3AD203B41FA5}">
                      <a16:colId xmlns:a16="http://schemas.microsoft.com/office/drawing/2014/main" val="651068265"/>
                    </a:ext>
                  </a:extLst>
                </a:gridCol>
                <a:gridCol w="2309598">
                  <a:extLst>
                    <a:ext uri="{9D8B030D-6E8A-4147-A177-3AD203B41FA5}">
                      <a16:colId xmlns:a16="http://schemas.microsoft.com/office/drawing/2014/main" val="3513242798"/>
                    </a:ext>
                  </a:extLst>
                </a:gridCol>
              </a:tblGrid>
              <a:tr h="3382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ECE4A8"/>
                          </a:solidFill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400" b="1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ECE4A8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2A5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ECE4A8"/>
                          </a:solidFill>
                          <a:latin typeface="+mn-ea"/>
                          <a:ea typeface="+mn-ea"/>
                        </a:rPr>
                        <a:t>기 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2A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ECE4A8"/>
                          </a:solidFill>
                          <a:latin typeface="+mn-ea"/>
                          <a:ea typeface="+mn-ea"/>
                        </a:rPr>
                        <a:t>연구과제명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2A5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ECE4A8"/>
                          </a:solidFill>
                          <a:latin typeface="+mn-ea"/>
                          <a:ea typeface="+mn-ea"/>
                        </a:rPr>
                        <a:t>연 구 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2A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723380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2022.12~2023.05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인천지역 침수피해저감 및 방지를 위한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친환경집수정의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IoT 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기반 중장기  통합데이터운영 아키텍처 개발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과학기술정보통신부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144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237497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2022.10~2023.09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기후변화대응을 위한 자원순환형 도심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그린매트릭스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개발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과학기술정보통신부</a:t>
                      </a:r>
                    </a:p>
                  </a:txBody>
                  <a:tcPr marL="180000" marR="144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9386704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2022.08~2023.04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가축분뇨 유출의 효과적 제어를 위한 재순환 활성탄 활용기술 개발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중소벤처기업부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144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269209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ko-KR" altLang="en-US" sz="1400" b="0" i="0" u="none" strike="noStrike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2022.06~2022.12</a:t>
                      </a:r>
                      <a:endParaRPr lang="ko-KR" altLang="en-US" sz="1400" b="0" i="0" u="none" strike="noStrike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공편익</a:t>
                      </a:r>
                      <a:r>
                        <a:rPr lang="en-US" altLang="ko-KR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(Co-benefit)</a:t>
                      </a:r>
                      <a:r>
                        <a:rPr lang="ko-KR" altLang="en-US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을 고려한 탄소중립 도시의 기후변화대응을 위한 탄소저감형 우수배제시스템 고도화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환경산업기술원</a:t>
                      </a:r>
                      <a:endParaRPr lang="en-US" altLang="ko-KR" sz="1400" b="0" i="0" u="none" strike="noStrike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0" marR="144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9302079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2022.03~2022.12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400" b="0" i="0" u="none" strike="noStrike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인천기후를 고려한 온실가스 저감 및 홍수방지를 위한 친환경  우수배제시스템의 공학적 검증기법개발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인천녹색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환경지원센터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7270319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6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2020.11~2022.11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자원순환형 빗물정화시스템 개발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중소벤처기업부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295776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7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2020.10~2021.07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천환경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집수정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우수 여과 기술 개발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중소벤처기업부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2226258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8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2019.10~2020.07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표면</a:t>
                      </a: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침투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우수유출량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산정 기법 및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집수정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가이드라인 개발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중소벤처기업부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1709310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9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2018.08~2019.03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주거밀집지역 내 친환경 집수정의 효율적인 설치방안 도출을 위한  강우량 산정기법의 개발 및 적용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중소벤처기업부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727246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2018.02~2018.10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인천광역시 과밀집지역의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초기강우피해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방지를 위한 친환경 집수정의 배수성능 검증을 위한 공학적 평가기법 개발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인천녹색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환경지원센터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8289572"/>
                  </a:ext>
                </a:extLst>
              </a:tr>
              <a:tr h="359896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11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2018.12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효율적인 물순환을 위한 빗물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집수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관리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한국환경산업기술원 환경부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5800950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12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2017.07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친환경적 수로형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집수정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빗물 </a:t>
                      </a:r>
                      <a:r>
                        <a:rPr lang="ko-KR" altLang="en-US" sz="1400" b="0" i="0" u="none" strike="noStrike" kern="1200" dirty="0" err="1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집수량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평가보고서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국민대학교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4504865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13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2016.12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지성산업개발</a:t>
                      </a: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주</a:t>
                      </a:r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의 집수정을 이용한 물 재이용 향상 기술 개발 사례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KAIST</a:t>
                      </a: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0201497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14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2015.06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빗물처리를 위한 토질의 투수계수 평가보고서</a:t>
                      </a: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국민대학교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9250345"/>
                  </a:ext>
                </a:extLst>
              </a:tr>
              <a:tr h="354995"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15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2015.03</a:t>
                      </a:r>
                      <a:endParaRPr lang="ko-KR" altLang="en-US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친환경 수로형 집수정의 배수성능 평가보고서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9525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755934" rtl="0" eaLnBrk="1" fontAlgn="ctr" latinLnBrk="1" hangingPunct="1"/>
                      <a:r>
                        <a:rPr lang="ko-KR" altLang="en-US" sz="1400" b="0" i="0" u="none" strike="noStrike" kern="1200" dirty="0">
                          <a:ln>
                            <a:solidFill>
                              <a:srgbClr val="ECE4A8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국민대학교</a:t>
                      </a:r>
                      <a:endParaRPr lang="en-US" altLang="ko-KR" sz="1400" b="0" i="0" u="none" strike="noStrike" kern="1200" dirty="0">
                        <a:ln>
                          <a:solidFill>
                            <a:srgbClr val="ECE4A8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marR="72000" marT="9525" marB="0"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97390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0369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D74C271A-CE77-8761-E5A7-E01136B239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6254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437497-B332-D37F-D8F3-73CF0CF850E8}"/>
              </a:ext>
            </a:extLst>
          </p:cNvPr>
          <p:cNvSpPr txBox="1"/>
          <p:nvPr/>
        </p:nvSpPr>
        <p:spPr>
          <a:xfrm>
            <a:off x="955040" y="2854043"/>
            <a:ext cx="10281920" cy="11414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새로운 공법 개발과 기술</a:t>
            </a:r>
            <a:r>
              <a:rPr lang="en-US" altLang="ko-KR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신용</a:t>
            </a:r>
            <a:r>
              <a:rPr lang="en-US" altLang="ko-KR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 </a:t>
            </a: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사후관리를 바탕으로 더욱 정진하여 한경 선진국으로 거듭나는 기업</a:t>
            </a:r>
            <a:endParaRPr lang="en-US" altLang="ko-KR" sz="2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860E5DF3-FF4A-EC17-D918-5A1BE5FA6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5372" y="1911782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9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  <a:t>&lt; </a:t>
            </a:r>
            <a:r>
              <a:rPr kumimoji="0" lang="ko-KR" altLang="en-US" sz="9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담과연의 제품들 </a:t>
            </a:r>
            <a:r>
              <a:rPr kumimoji="0" lang="en-US" altLang="ko-KR" sz="9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  <a:t>&gt;</a:t>
            </a:r>
            <a:endParaRPr kumimoji="0" lang="en-US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2EC34097-2178-5FD9-371C-1880AF65EA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421E3E-C86D-102F-478F-F502D6F2E0D7}"/>
              </a:ext>
            </a:extLst>
          </p:cNvPr>
          <p:cNvSpPr txBox="1"/>
          <p:nvPr/>
        </p:nvSpPr>
        <p:spPr>
          <a:xfrm>
            <a:off x="818234" y="1897201"/>
            <a:ext cx="29438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fontAlgn="base">
              <a:spcAft>
                <a:spcPts val="700"/>
              </a:spcAft>
            </a:pPr>
            <a:r>
              <a:rPr lang="ko-KR" altLang="en-US" sz="3600" b="1" kern="0" spc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경영전략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712AD03-6400-14F1-5556-388F6450E35A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BD83861A-2FBA-BA1B-ADAC-949DA418D93E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107FB419-889C-5754-E334-AB70763AB112}"/>
              </a:ext>
            </a:extLst>
          </p:cNvPr>
          <p:cNvSpPr txBox="1"/>
          <p:nvPr/>
        </p:nvSpPr>
        <p:spPr>
          <a:xfrm>
            <a:off x="0" y="326598"/>
            <a:ext cx="10281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기업의 경영전략</a:t>
            </a:r>
            <a:endParaRPr lang="ko-KR" altLang="en-US" sz="4400" b="1" dirty="0">
              <a:solidFill>
                <a:schemeClr val="bg1"/>
              </a:solidFill>
            </a:endParaRP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5F30A552-6E72-26ED-CF51-D0F749F32F58}"/>
              </a:ext>
            </a:extLst>
          </p:cNvPr>
          <p:cNvSpPr/>
          <p:nvPr/>
        </p:nvSpPr>
        <p:spPr>
          <a:xfrm>
            <a:off x="955040" y="5540400"/>
            <a:ext cx="2397760" cy="23368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인간중심</a:t>
            </a:r>
            <a:endParaRPr lang="en-US" altLang="ko-KR" sz="2400" b="1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경영으로</a:t>
            </a:r>
            <a:endParaRPr lang="en-US" altLang="ko-KR" sz="2400" b="1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신뢰 기업 달성</a:t>
            </a: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5C0D9A16-5767-C119-C4C2-296DC5B1E751}"/>
              </a:ext>
            </a:extLst>
          </p:cNvPr>
          <p:cNvSpPr/>
          <p:nvPr/>
        </p:nvSpPr>
        <p:spPr>
          <a:xfrm>
            <a:off x="6280170" y="5515347"/>
            <a:ext cx="2397760" cy="23368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창의적 의지와</a:t>
            </a:r>
            <a:endParaRPr lang="en-US" altLang="ko-KR" sz="2400" b="1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진취적인 자세로 최선의 노력</a:t>
            </a: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DB76E3DB-F78F-3941-6ECA-D6FD13149630}"/>
              </a:ext>
            </a:extLst>
          </p:cNvPr>
          <p:cNvSpPr/>
          <p:nvPr/>
        </p:nvSpPr>
        <p:spPr>
          <a:xfrm>
            <a:off x="8942735" y="5515347"/>
            <a:ext cx="2397760" cy="23368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작은 약속도</a:t>
            </a:r>
            <a:endParaRPr lang="en-US" altLang="ko-KR" sz="2400" b="1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지키는</a:t>
            </a:r>
            <a:endParaRPr lang="en-US" altLang="ko-KR" sz="2400" b="1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믿음 경영</a:t>
            </a: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DDD08442-9CCB-2923-9A36-A582D4979295}"/>
              </a:ext>
            </a:extLst>
          </p:cNvPr>
          <p:cNvSpPr/>
          <p:nvPr/>
        </p:nvSpPr>
        <p:spPr>
          <a:xfrm>
            <a:off x="3617605" y="5515347"/>
            <a:ext cx="2397760" cy="23368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지속적인</a:t>
            </a:r>
            <a:endParaRPr lang="en-US" altLang="ko-KR" sz="2400" b="1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기술개발과</a:t>
            </a:r>
            <a:endParaRPr lang="en-US" altLang="ko-KR" sz="2400" b="1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ko-KR" altLang="en-US" sz="2400" b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능력개발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361D9B-35EB-6A44-6842-3E1AE2CE68B3}"/>
              </a:ext>
            </a:extLst>
          </p:cNvPr>
          <p:cNvSpPr txBox="1"/>
          <p:nvPr/>
        </p:nvSpPr>
        <p:spPr>
          <a:xfrm>
            <a:off x="1004302" y="9401552"/>
            <a:ext cx="4835389" cy="47089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품질방침</a:t>
            </a:r>
            <a:endParaRPr lang="en-US" altLang="ko-KR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전사적 품질 경영을 통한 최고 수준의 제품 지향</a:t>
            </a:r>
            <a:endParaRPr lang="en-US" altLang="ko-KR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규정과 절차를 준수하여 높는 신뢰 수준의 품질보증</a:t>
            </a:r>
            <a:endParaRPr lang="en-US" altLang="ko-KR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 임직원의 품질 방침 숙지와 주인의식</a:t>
            </a:r>
            <a:endParaRPr lang="en-US" altLang="ko-KR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ko-KR" altLang="en-US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AFFB41A-802E-3333-D6BB-A33CC459BD4E}"/>
              </a:ext>
            </a:extLst>
          </p:cNvPr>
          <p:cNvSpPr txBox="1"/>
          <p:nvPr/>
        </p:nvSpPr>
        <p:spPr>
          <a:xfrm>
            <a:off x="6351935" y="9399295"/>
            <a:ext cx="4988560" cy="47089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현장운영방침</a:t>
            </a:r>
            <a:endParaRPr lang="en-US" altLang="ko-KR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힘들고 어려울수록 기회가 온다</a:t>
            </a:r>
            <a:endParaRPr lang="en-US" altLang="ko-KR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돌파구를 찾아라 </a:t>
            </a:r>
            <a:r>
              <a:rPr lang="en-US" altLang="ko-KR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할 수 있단 방법은 있다</a:t>
            </a:r>
            <a:r>
              <a:rPr lang="en-US" altLang="ko-KR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충분히 가능하다 </a:t>
            </a:r>
            <a:r>
              <a:rPr lang="en-US" altLang="ko-KR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문제없다</a:t>
            </a:r>
            <a:r>
              <a:rPr lang="en-US" altLang="ko-KR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가능성을 찾아라 </a:t>
            </a:r>
            <a:r>
              <a:rPr lang="en-US" altLang="ko-KR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고정관념을 깨라</a:t>
            </a:r>
            <a:r>
              <a:rPr lang="en-US" altLang="ko-KR" sz="240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ko-KR" altLang="en-US" sz="24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24365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D74C271A-CE77-8761-E5A7-E01136B239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6254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068F1B-E4AA-9543-6206-82D6A65E19B5}"/>
              </a:ext>
            </a:extLst>
          </p:cNvPr>
          <p:cNvSpPr txBox="1"/>
          <p:nvPr/>
        </p:nvSpPr>
        <p:spPr>
          <a:xfrm>
            <a:off x="728634" y="4161438"/>
            <a:ext cx="10734731" cy="589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kern="0" spc="0" dirty="0">
                <a:solidFill>
                  <a:srgbClr val="000000"/>
                </a:solidFill>
                <a:effectLst/>
              </a:rPr>
              <a:t> </a:t>
            </a:r>
            <a:endParaRPr lang="en-US" altLang="ko-KR" sz="2400" kern="0" spc="0" dirty="0">
              <a:solidFill>
                <a:srgbClr val="000000"/>
              </a:solidFill>
              <a:effectLst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AFCC1F1E-831D-B2B6-7B6A-E4637DA3E593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369CECC1-D710-AA5A-DF06-FFC13FCF3432}"/>
              </a:ext>
            </a:extLst>
          </p:cNvPr>
          <p:cNvSpPr txBox="1"/>
          <p:nvPr/>
        </p:nvSpPr>
        <p:spPr>
          <a:xfrm>
            <a:off x="606792" y="1900701"/>
            <a:ext cx="361976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fontAlgn="base">
              <a:spcAft>
                <a:spcPts val="700"/>
              </a:spcAft>
            </a:pPr>
            <a:r>
              <a:rPr lang="ko-KR" altLang="en-US" sz="3600" b="1" kern="0" spc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기업 탐방 후기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967D1B9-8232-7734-C1AA-05224DEE7FDB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4" name="표 14">
            <a:extLst>
              <a:ext uri="{FF2B5EF4-FFF2-40B4-BE49-F238E27FC236}">
                <a16:creationId xmlns:a16="http://schemas.microsoft.com/office/drawing/2014/main" id="{054733FA-83B0-B0FA-494E-4F283E4127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14216"/>
              </p:ext>
            </p:extLst>
          </p:nvPr>
        </p:nvGraphicFramePr>
        <p:xfrm>
          <a:off x="728634" y="2854043"/>
          <a:ext cx="10856573" cy="13163741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0856573">
                  <a:extLst>
                    <a:ext uri="{9D8B030D-6E8A-4147-A177-3AD203B41FA5}">
                      <a16:colId xmlns:a16="http://schemas.microsoft.com/office/drawing/2014/main" val="3806836579"/>
                    </a:ext>
                  </a:extLst>
                </a:gridCol>
              </a:tblGrid>
              <a:tr h="12336478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지성산업개발의 김용인 대표는 토목과 출신으로 건설환경공학 박사를 보유하여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자신의 전공분야와 다양한 현장 공사관리 및 공무 업무를 맡았던 경험을 바탕으로 해당 사업분야에 전문성을 가지고 사업을 이어가고 있다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24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벤처기업인증을 받은 지성산업개발은 빗물을 배출하는 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세대 우수배수 시스템을 개발하여 판매하고 있으며 이는 침투와 표면 유출을 이중으로 배수하는 시스템으로 도시 홍수 예방이 가능한 제품이다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요즘 같은 폭우가 쏟아지는 장마철에 도시침수로 인사 사고를 예방하기 위해 특히나 유용한 기술을 선보이고 있다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또한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지성산업개발은 기업부설 연구소를 보유하여 다양한 기술 개발에도 전념하고 있고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뛰어난 기술력 뿐만 아니라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녹색환경 인증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환경성적표지 저탄소 제품 인증을 받았으며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특허도 무려 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11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건 이상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기타 실용신안 등을 다수 보유하고 있다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 밖에도 다양한 환경관련 다양한 표창을 수여 받아 앞으로 촉망받는 기업으로 보인다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24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이 뿐 아니라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아동복지시설에 매달 후원 및 초등학교 안전커버 기증 등 지역사회에도 기여하고 있다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24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무엇보다 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CO2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배출 저감 및 폐필터를 활용한 정화기술 등 재활용 자원과 친환경 관련제품 등을 주로 개발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생산하고 있는 점이 주목된다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24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향후 상장사 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ESG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정보공시의무화로 인해 관련업계 및 협력업체들은 더욱더 환경기준에 맞는 설비 요구가 늘어날 것으로 전망한다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지성산업개발은 이 부분이 향후 사업에 중요한 성공점으로 작용할 것으로 보인다</a:t>
                      </a:r>
                      <a:r>
                        <a:rPr lang="en-US" altLang="ko-KR" sz="24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24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324577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8BD1339F-F3AD-BC70-3E2A-C9C9245F5A91}"/>
              </a:ext>
            </a:extLst>
          </p:cNvPr>
          <p:cNvSpPr txBox="1"/>
          <p:nvPr/>
        </p:nvSpPr>
        <p:spPr>
          <a:xfrm>
            <a:off x="0" y="383839"/>
            <a:ext cx="10281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기업 탐방 후기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781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D74C271A-CE77-8761-E5A7-E01136B239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6254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068F1B-E4AA-9543-6206-82D6A65E19B5}"/>
              </a:ext>
            </a:extLst>
          </p:cNvPr>
          <p:cNvSpPr txBox="1"/>
          <p:nvPr/>
        </p:nvSpPr>
        <p:spPr>
          <a:xfrm>
            <a:off x="728634" y="4161438"/>
            <a:ext cx="10734731" cy="5890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kern="0" spc="0" dirty="0">
                <a:solidFill>
                  <a:srgbClr val="000000"/>
                </a:solidFill>
                <a:effectLst/>
              </a:rPr>
              <a:t> </a:t>
            </a:r>
            <a:endParaRPr lang="en-US" altLang="ko-KR" sz="2400" kern="0" spc="0" dirty="0">
              <a:solidFill>
                <a:srgbClr val="000000"/>
              </a:solidFill>
              <a:effectLst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AFCC1F1E-831D-B2B6-7B6A-E4637DA3E593}"/>
              </a:ext>
            </a:extLst>
          </p:cNvPr>
          <p:cNvCxnSpPr>
            <a:cxnSpLocks/>
          </p:cNvCxnSpPr>
          <p:nvPr/>
        </p:nvCxnSpPr>
        <p:spPr>
          <a:xfrm>
            <a:off x="955040" y="2625443"/>
            <a:ext cx="300736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369CECC1-D710-AA5A-DF06-FFC13FCF3432}"/>
              </a:ext>
            </a:extLst>
          </p:cNvPr>
          <p:cNvSpPr txBox="1"/>
          <p:nvPr/>
        </p:nvSpPr>
        <p:spPr>
          <a:xfrm>
            <a:off x="606792" y="1900701"/>
            <a:ext cx="361976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fontAlgn="base">
              <a:spcAft>
                <a:spcPts val="700"/>
              </a:spcAft>
            </a:pPr>
            <a:r>
              <a:rPr lang="ko-KR" altLang="en-US" sz="3600" b="1" kern="0" spc="0">
                <a:solidFill>
                  <a:srgbClr val="000000"/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기업 탐방 후기</a:t>
            </a:r>
            <a:endParaRPr lang="ko-KR" altLang="en-US" sz="3600" kern="0" spc="0" dirty="0">
              <a:solidFill>
                <a:srgbClr val="000000"/>
              </a:solidFill>
              <a:effectLst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967D1B9-8232-7734-C1AA-05224DEE7FDB}"/>
              </a:ext>
            </a:extLst>
          </p:cNvPr>
          <p:cNvSpPr/>
          <p:nvPr/>
        </p:nvSpPr>
        <p:spPr>
          <a:xfrm>
            <a:off x="463284" y="1503680"/>
            <a:ext cx="246380" cy="110768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4" name="표 14">
            <a:extLst>
              <a:ext uri="{FF2B5EF4-FFF2-40B4-BE49-F238E27FC236}">
                <a16:creationId xmlns:a16="http://schemas.microsoft.com/office/drawing/2014/main" id="{054733FA-83B0-B0FA-494E-4F283E4127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094165"/>
              </p:ext>
            </p:extLst>
          </p:nvPr>
        </p:nvGraphicFramePr>
        <p:xfrm>
          <a:off x="728634" y="2854043"/>
          <a:ext cx="10856573" cy="12336478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0856573">
                  <a:extLst>
                    <a:ext uri="{9D8B030D-6E8A-4147-A177-3AD203B41FA5}">
                      <a16:colId xmlns:a16="http://schemas.microsoft.com/office/drawing/2014/main" val="3806836579"/>
                    </a:ext>
                  </a:extLst>
                </a:gridCol>
              </a:tblGrid>
              <a:tr h="12336478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endParaRPr lang="en-US" altLang="ko-KR" sz="2400" b="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324577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8BD1339F-F3AD-BC70-3E2A-C9C9245F5A91}"/>
              </a:ext>
            </a:extLst>
          </p:cNvPr>
          <p:cNvSpPr txBox="1"/>
          <p:nvPr/>
        </p:nvSpPr>
        <p:spPr>
          <a:xfrm>
            <a:off x="0" y="383839"/>
            <a:ext cx="10281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◈ 기업 탐방 후기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E4FA547-2AB7-66F6-3FB5-2A19E40D12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40" y="3082645"/>
            <a:ext cx="7953978" cy="529811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2378A4B-39AB-9F30-FBAC-9E19D3E42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543" y="9459550"/>
            <a:ext cx="7957313" cy="530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09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2356</TotalTime>
  <Words>1909</Words>
  <Application>Microsoft Office PowerPoint</Application>
  <PresentationFormat>사용자 지정</PresentationFormat>
  <Paragraphs>423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6" baseType="lpstr">
      <vt:lpstr>Noto Sans KR</vt:lpstr>
      <vt:lpstr>Noto Sans KR Black</vt:lpstr>
      <vt:lpstr>Noto Sans KR Light</vt:lpstr>
      <vt:lpstr>나눔고딕</vt:lpstr>
      <vt:lpstr>나눔스퀘어 Bold</vt:lpstr>
      <vt:lpstr>맑은 고딕</vt:lpstr>
      <vt:lpstr>맑은 고딕 Semilight</vt:lpstr>
      <vt:lpstr>함초롬바탕</vt:lpstr>
      <vt:lpstr>Amasis MT Pro Medium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최민준</dc:creator>
  <cp:lastModifiedBy>user</cp:lastModifiedBy>
  <cp:revision>105</cp:revision>
  <dcterms:created xsi:type="dcterms:W3CDTF">2023-05-04T01:37:52Z</dcterms:created>
  <dcterms:modified xsi:type="dcterms:W3CDTF">2023-10-16T07:45:29Z</dcterms:modified>
</cp:coreProperties>
</file>